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73" r:id="rId9"/>
    <p:sldId id="272" r:id="rId10"/>
    <p:sldId id="274" r:id="rId11"/>
    <p:sldId id="275" r:id="rId12"/>
    <p:sldId id="276" r:id="rId13"/>
    <p:sldId id="278" r:id="rId14"/>
    <p:sldId id="277" r:id="rId15"/>
    <p:sldId id="262" r:id="rId16"/>
    <p:sldId id="265" r:id="rId17"/>
    <p:sldId id="266"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19" autoAdjust="0"/>
    <p:restoredTop sz="73129" autoAdjust="0"/>
  </p:normalViewPr>
  <p:slideViewPr>
    <p:cSldViewPr>
      <p:cViewPr>
        <p:scale>
          <a:sx n="61" d="100"/>
          <a:sy n="61" d="100"/>
        </p:scale>
        <p:origin x="-4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289308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3927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75122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16704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168480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235411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58707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23848" y="2680077"/>
            <a:ext cx="5482998" cy="4270400"/>
          </a:xfrm>
          <a:prstGeom prst="rect">
            <a:avLst/>
          </a:prstGeom>
        </p:spPr>
        <p:txBody>
          <a:bodyPr lIns="0" tIns="0" rIns="0" bIns="0" rtlCol="0" anchor="t">
            <a:spAutoFit/>
          </a:bodyPr>
          <a:lstStyle/>
          <a:p>
            <a:pPr algn="ctr">
              <a:lnSpc>
                <a:spcPts val="11059"/>
              </a:lnSpc>
            </a:pPr>
            <a:r>
              <a:rPr lang="en-US" sz="8800" spc="-105" dirty="0">
                <a:solidFill>
                  <a:srgbClr val="FFFFFF"/>
                </a:solidFill>
                <a:latin typeface="Georgia" panose="02040502050405020303" pitchFamily="18" charset="0"/>
                <a:cs typeface="AkayaKanadaka" panose="02010502080401010103" pitchFamily="2" charset="77"/>
              </a:rPr>
              <a:t>Social Buzz Content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4B3EE4AD-0865-DF1B-3A38-88E6229AC13F}"/>
              </a:ext>
            </a:extLst>
          </p:cNvPr>
          <p:cNvSpPr txBox="1"/>
          <p:nvPr/>
        </p:nvSpPr>
        <p:spPr>
          <a:xfrm>
            <a:off x="8238032" y="1732038"/>
            <a:ext cx="3922869" cy="646331"/>
          </a:xfrm>
          <a:prstGeom prst="rect">
            <a:avLst/>
          </a:prstGeom>
          <a:noFill/>
        </p:spPr>
        <p:txBody>
          <a:bodyPr wrap="none" rtlCol="0">
            <a:spAutoFit/>
          </a:bodyPr>
          <a:lstStyle/>
          <a:p>
            <a:r>
              <a:rPr lang="en-US" sz="3600" dirty="0">
                <a:latin typeface="Georgia" panose="02040502050405020303" pitchFamily="18" charset="0"/>
              </a:rPr>
              <a:t>Data Visualization</a:t>
            </a:r>
          </a:p>
        </p:txBody>
      </p:sp>
      <p:pic>
        <p:nvPicPr>
          <p:cNvPr id="28" name="Picture 27">
            <a:extLst>
              <a:ext uri="{FF2B5EF4-FFF2-40B4-BE49-F238E27FC236}">
                <a16:creationId xmlns:a16="http://schemas.microsoft.com/office/drawing/2014/main" id="{E3A2DE98-0585-2EF1-D9C3-EC8C69C2159D}"/>
              </a:ext>
            </a:extLst>
          </p:cNvPr>
          <p:cNvPicPr>
            <a:picLocks noChangeAspect="1"/>
          </p:cNvPicPr>
          <p:nvPr/>
        </p:nvPicPr>
        <p:blipFill>
          <a:blip r:embed="rId7"/>
          <a:stretch>
            <a:fillRect/>
          </a:stretch>
        </p:blipFill>
        <p:spPr>
          <a:xfrm>
            <a:off x="5806191" y="2864703"/>
            <a:ext cx="7772400" cy="3725280"/>
          </a:xfrm>
          <a:prstGeom prst="rect">
            <a:avLst/>
          </a:prstGeom>
        </p:spPr>
      </p:pic>
      <p:sp>
        <p:nvSpPr>
          <p:cNvPr id="33" name="TextBox 32">
            <a:extLst>
              <a:ext uri="{FF2B5EF4-FFF2-40B4-BE49-F238E27FC236}">
                <a16:creationId xmlns:a16="http://schemas.microsoft.com/office/drawing/2014/main" id="{17B0A3DB-DB0A-A00D-0BB0-1D726C0531BD}"/>
              </a:ext>
            </a:extLst>
          </p:cNvPr>
          <p:cNvSpPr txBox="1"/>
          <p:nvPr/>
        </p:nvSpPr>
        <p:spPr>
          <a:xfrm>
            <a:off x="4864409" y="7468203"/>
            <a:ext cx="11598624" cy="646331"/>
          </a:xfrm>
          <a:prstGeom prst="rect">
            <a:avLst/>
          </a:prstGeom>
          <a:noFill/>
        </p:spPr>
        <p:txBody>
          <a:bodyPr wrap="none" rtlCol="0">
            <a:spAutoFit/>
          </a:bodyPr>
          <a:lstStyle/>
          <a:p>
            <a:r>
              <a:rPr lang="en-US" dirty="0"/>
              <a:t>We can the distribution of scores are more toward the positive side with 70 score having 12% of the scores to the dataset.</a:t>
            </a:r>
          </a:p>
          <a:p>
            <a:r>
              <a:rPr lang="en-US" dirty="0"/>
              <a:t>Many more such visualizations are available in the pdf file attached.</a:t>
            </a:r>
          </a:p>
        </p:txBody>
      </p:sp>
    </p:spTree>
    <p:extLst>
      <p:ext uri="{BB962C8B-B14F-4D97-AF65-F5344CB8AC3E}">
        <p14:creationId xmlns:p14="http://schemas.microsoft.com/office/powerpoint/2010/main" val="40458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4B3EE4AD-0865-DF1B-3A38-88E6229AC13F}"/>
              </a:ext>
            </a:extLst>
          </p:cNvPr>
          <p:cNvSpPr txBox="1"/>
          <p:nvPr/>
        </p:nvSpPr>
        <p:spPr>
          <a:xfrm>
            <a:off x="8238032" y="1732038"/>
            <a:ext cx="2970685" cy="646331"/>
          </a:xfrm>
          <a:prstGeom prst="rect">
            <a:avLst/>
          </a:prstGeom>
          <a:noFill/>
        </p:spPr>
        <p:txBody>
          <a:bodyPr wrap="none" rtlCol="0">
            <a:spAutoFit/>
          </a:bodyPr>
          <a:lstStyle/>
          <a:p>
            <a:r>
              <a:rPr lang="en-US" sz="3600" dirty="0">
                <a:latin typeface="Georgia" panose="02040502050405020303" pitchFamily="18" charset="0"/>
              </a:rPr>
              <a:t>Data Analysis</a:t>
            </a:r>
          </a:p>
        </p:txBody>
      </p:sp>
      <p:sp>
        <p:nvSpPr>
          <p:cNvPr id="32" name="TextBox 31">
            <a:extLst>
              <a:ext uri="{FF2B5EF4-FFF2-40B4-BE49-F238E27FC236}">
                <a16:creationId xmlns:a16="http://schemas.microsoft.com/office/drawing/2014/main" id="{129793AC-CA01-4455-004D-F974D3755F68}"/>
              </a:ext>
            </a:extLst>
          </p:cNvPr>
          <p:cNvSpPr txBox="1"/>
          <p:nvPr/>
        </p:nvSpPr>
        <p:spPr>
          <a:xfrm>
            <a:off x="4517299" y="2559301"/>
            <a:ext cx="2826491" cy="579069"/>
          </a:xfrm>
          <a:prstGeom prst="rect">
            <a:avLst/>
          </a:prstGeom>
          <a:noFill/>
        </p:spPr>
        <p:txBody>
          <a:bodyPr wrap="square" rtlCol="0">
            <a:spAutoFit/>
          </a:bodyPr>
          <a:lstStyle/>
          <a:p>
            <a:pPr>
              <a:lnSpc>
                <a:spcPct val="150000"/>
              </a:lnSpc>
            </a:pPr>
            <a:r>
              <a:rPr lang="en-US" sz="2400" dirty="0">
                <a:latin typeface="Georgia" panose="02040502050405020303" pitchFamily="18" charset="0"/>
              </a:rPr>
              <a:t>Top 5 Categories</a:t>
            </a:r>
          </a:p>
        </p:txBody>
      </p:sp>
      <p:pic>
        <p:nvPicPr>
          <p:cNvPr id="28" name="Picture 27">
            <a:extLst>
              <a:ext uri="{FF2B5EF4-FFF2-40B4-BE49-F238E27FC236}">
                <a16:creationId xmlns:a16="http://schemas.microsoft.com/office/drawing/2014/main" id="{9BC9FDAC-78D1-BCD7-A8CE-BDE6B4AAEB13}"/>
              </a:ext>
            </a:extLst>
          </p:cNvPr>
          <p:cNvPicPr>
            <a:picLocks noChangeAspect="1"/>
          </p:cNvPicPr>
          <p:nvPr/>
        </p:nvPicPr>
        <p:blipFill>
          <a:blip r:embed="rId7"/>
          <a:stretch>
            <a:fillRect/>
          </a:stretch>
        </p:blipFill>
        <p:spPr>
          <a:xfrm>
            <a:off x="2578726" y="3444897"/>
            <a:ext cx="7226300" cy="2946400"/>
          </a:xfrm>
          <a:prstGeom prst="rect">
            <a:avLst/>
          </a:prstGeom>
        </p:spPr>
      </p:pic>
      <p:pic>
        <p:nvPicPr>
          <p:cNvPr id="30" name="Picture 29">
            <a:extLst>
              <a:ext uri="{FF2B5EF4-FFF2-40B4-BE49-F238E27FC236}">
                <a16:creationId xmlns:a16="http://schemas.microsoft.com/office/drawing/2014/main" id="{C872E5FD-C3FD-8A06-8EA8-412592EBC160}"/>
              </a:ext>
            </a:extLst>
          </p:cNvPr>
          <p:cNvPicPr>
            <a:picLocks noChangeAspect="1"/>
          </p:cNvPicPr>
          <p:nvPr/>
        </p:nvPicPr>
        <p:blipFill>
          <a:blip r:embed="rId8"/>
          <a:stretch>
            <a:fillRect/>
          </a:stretch>
        </p:blipFill>
        <p:spPr>
          <a:xfrm>
            <a:off x="9884501" y="3052858"/>
            <a:ext cx="7772400" cy="4467781"/>
          </a:xfrm>
          <a:prstGeom prst="rect">
            <a:avLst/>
          </a:prstGeom>
        </p:spPr>
      </p:pic>
    </p:spTree>
    <p:extLst>
      <p:ext uri="{BB962C8B-B14F-4D97-AF65-F5344CB8AC3E}">
        <p14:creationId xmlns:p14="http://schemas.microsoft.com/office/powerpoint/2010/main" val="213492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4B3EE4AD-0865-DF1B-3A38-88E6229AC13F}"/>
              </a:ext>
            </a:extLst>
          </p:cNvPr>
          <p:cNvSpPr txBox="1"/>
          <p:nvPr/>
        </p:nvSpPr>
        <p:spPr>
          <a:xfrm>
            <a:off x="8238032" y="1732038"/>
            <a:ext cx="1529586" cy="646331"/>
          </a:xfrm>
          <a:prstGeom prst="rect">
            <a:avLst/>
          </a:prstGeom>
          <a:noFill/>
        </p:spPr>
        <p:txBody>
          <a:bodyPr wrap="none" rtlCol="0">
            <a:spAutoFit/>
          </a:bodyPr>
          <a:lstStyle/>
          <a:p>
            <a:r>
              <a:rPr lang="en-US" sz="3600" dirty="0">
                <a:latin typeface="Georgia" panose="02040502050405020303" pitchFamily="18" charset="0"/>
              </a:rPr>
              <a:t>Charts</a:t>
            </a:r>
          </a:p>
        </p:txBody>
      </p:sp>
      <p:pic>
        <p:nvPicPr>
          <p:cNvPr id="27" name="Picture 26">
            <a:extLst>
              <a:ext uri="{FF2B5EF4-FFF2-40B4-BE49-F238E27FC236}">
                <a16:creationId xmlns:a16="http://schemas.microsoft.com/office/drawing/2014/main" id="{2261FE74-815E-89DE-871A-BB83A7F62727}"/>
              </a:ext>
            </a:extLst>
          </p:cNvPr>
          <p:cNvPicPr>
            <a:picLocks noChangeAspect="1"/>
          </p:cNvPicPr>
          <p:nvPr/>
        </p:nvPicPr>
        <p:blipFill>
          <a:blip r:embed="rId7"/>
          <a:stretch>
            <a:fillRect/>
          </a:stretch>
        </p:blipFill>
        <p:spPr>
          <a:xfrm>
            <a:off x="2929574" y="2516832"/>
            <a:ext cx="6394699" cy="4472386"/>
          </a:xfrm>
          <a:prstGeom prst="rect">
            <a:avLst/>
          </a:prstGeom>
        </p:spPr>
      </p:pic>
      <p:sp>
        <p:nvSpPr>
          <p:cNvPr id="29" name="TextBox 28">
            <a:extLst>
              <a:ext uri="{FF2B5EF4-FFF2-40B4-BE49-F238E27FC236}">
                <a16:creationId xmlns:a16="http://schemas.microsoft.com/office/drawing/2014/main" id="{461D76EA-3A5B-9EF9-586E-265882EFD3D1}"/>
              </a:ext>
            </a:extLst>
          </p:cNvPr>
          <p:cNvSpPr txBox="1"/>
          <p:nvPr/>
        </p:nvSpPr>
        <p:spPr>
          <a:xfrm>
            <a:off x="3757752" y="6870929"/>
            <a:ext cx="14028199" cy="2241063"/>
          </a:xfrm>
          <a:prstGeom prst="rect">
            <a:avLst/>
          </a:prstGeom>
          <a:noFill/>
        </p:spPr>
        <p:txBody>
          <a:bodyPr wrap="none" rtlCol="0">
            <a:spAutoFit/>
          </a:bodyPr>
          <a:lstStyle/>
          <a:p>
            <a:pPr>
              <a:lnSpc>
                <a:spcPct val="150000"/>
              </a:lnSpc>
            </a:pPr>
            <a:r>
              <a:rPr lang="en-US" sz="2400" dirty="0">
                <a:latin typeface="Georgia" panose="02040502050405020303" pitchFamily="18" charset="0"/>
              </a:rPr>
              <a:t>We analyzed the data and found that the dataset </a:t>
            </a:r>
          </a:p>
          <a:p>
            <a:pPr>
              <a:lnSpc>
                <a:spcPct val="150000"/>
              </a:lnSpc>
            </a:pPr>
            <a:r>
              <a:rPr lang="en-US" sz="2400" dirty="0">
                <a:latin typeface="Georgia" panose="02040502050405020303" pitchFamily="18" charset="0"/>
              </a:rPr>
              <a:t>consists of 16 unique categories. Interestingly, we </a:t>
            </a:r>
          </a:p>
          <a:p>
            <a:pPr>
              <a:lnSpc>
                <a:spcPct val="150000"/>
              </a:lnSpc>
            </a:pPr>
            <a:r>
              <a:rPr lang="en-US" sz="2400" dirty="0">
                <a:latin typeface="Georgia" panose="02040502050405020303" pitchFamily="18" charset="0"/>
              </a:rPr>
              <a:t>discovered that the two most reacted categories were Travel and Science. </a:t>
            </a:r>
          </a:p>
          <a:p>
            <a:pPr>
              <a:lnSpc>
                <a:spcPct val="150000"/>
              </a:lnSpc>
            </a:pPr>
            <a:r>
              <a:rPr lang="en-US" sz="2400" dirty="0">
                <a:latin typeface="Georgia" panose="02040502050405020303" pitchFamily="18" charset="0"/>
              </a:rPr>
              <a:t>This suggests that people on social media are particularly interested in content related to these topics. </a:t>
            </a:r>
          </a:p>
        </p:txBody>
      </p:sp>
      <p:pic>
        <p:nvPicPr>
          <p:cNvPr id="33" name="Picture 32">
            <a:extLst>
              <a:ext uri="{FF2B5EF4-FFF2-40B4-BE49-F238E27FC236}">
                <a16:creationId xmlns:a16="http://schemas.microsoft.com/office/drawing/2014/main" id="{8950216C-108B-E875-99C5-F182E025CF79}"/>
              </a:ext>
            </a:extLst>
          </p:cNvPr>
          <p:cNvPicPr>
            <a:picLocks noChangeAspect="1"/>
          </p:cNvPicPr>
          <p:nvPr/>
        </p:nvPicPr>
        <p:blipFill>
          <a:blip r:embed="rId8"/>
          <a:stretch>
            <a:fillRect/>
          </a:stretch>
        </p:blipFill>
        <p:spPr>
          <a:xfrm>
            <a:off x="10281793" y="2660064"/>
            <a:ext cx="7772400" cy="4055165"/>
          </a:xfrm>
          <a:prstGeom prst="rect">
            <a:avLst/>
          </a:prstGeom>
        </p:spPr>
      </p:pic>
    </p:spTree>
    <p:extLst>
      <p:ext uri="{BB962C8B-B14F-4D97-AF65-F5344CB8AC3E}">
        <p14:creationId xmlns:p14="http://schemas.microsoft.com/office/powerpoint/2010/main" val="1685764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4B3EE4AD-0865-DF1B-3A38-88E6229AC13F}"/>
              </a:ext>
            </a:extLst>
          </p:cNvPr>
          <p:cNvSpPr txBox="1"/>
          <p:nvPr/>
        </p:nvSpPr>
        <p:spPr>
          <a:xfrm>
            <a:off x="8238032" y="1732038"/>
            <a:ext cx="1529586" cy="646331"/>
          </a:xfrm>
          <a:prstGeom prst="rect">
            <a:avLst/>
          </a:prstGeom>
          <a:noFill/>
        </p:spPr>
        <p:txBody>
          <a:bodyPr wrap="none" rtlCol="0">
            <a:spAutoFit/>
          </a:bodyPr>
          <a:lstStyle/>
          <a:p>
            <a:r>
              <a:rPr lang="en-US" sz="3600" dirty="0">
                <a:latin typeface="Georgia" panose="02040502050405020303" pitchFamily="18" charset="0"/>
              </a:rPr>
              <a:t>Charts</a:t>
            </a:r>
          </a:p>
        </p:txBody>
      </p:sp>
      <p:sp>
        <p:nvSpPr>
          <p:cNvPr id="29" name="TextBox 28">
            <a:extLst>
              <a:ext uri="{FF2B5EF4-FFF2-40B4-BE49-F238E27FC236}">
                <a16:creationId xmlns:a16="http://schemas.microsoft.com/office/drawing/2014/main" id="{461D76EA-3A5B-9EF9-586E-265882EFD3D1}"/>
              </a:ext>
            </a:extLst>
          </p:cNvPr>
          <p:cNvSpPr txBox="1"/>
          <p:nvPr/>
        </p:nvSpPr>
        <p:spPr>
          <a:xfrm>
            <a:off x="10611795" y="3208881"/>
            <a:ext cx="7676205" cy="4457054"/>
          </a:xfrm>
          <a:prstGeom prst="rect">
            <a:avLst/>
          </a:prstGeom>
          <a:noFill/>
        </p:spPr>
        <p:txBody>
          <a:bodyPr wrap="square" rtlCol="0">
            <a:spAutoFit/>
          </a:bodyPr>
          <a:lstStyle/>
          <a:p>
            <a:pPr>
              <a:lnSpc>
                <a:spcPct val="150000"/>
              </a:lnSpc>
            </a:pPr>
            <a:r>
              <a:rPr lang="en-US" sz="2400" dirty="0">
                <a:latin typeface="Georgia" panose="02040502050405020303" pitchFamily="18" charset="0"/>
              </a:rPr>
              <a:t>When it comes to travel, social media users tend to have mixed reactions. While there are often expressions of excitement, wonder, and curiosity, there can also be negative reactions like disgust and dislike. Despite these mixed reactions, we also see a range of positive sentiment reactions like 'like' and 'heart' reactions, as well as more inquisitive sentiments like 'peeking' and 'intrigued' reactions.</a:t>
            </a:r>
          </a:p>
        </p:txBody>
      </p:sp>
      <p:sp>
        <p:nvSpPr>
          <p:cNvPr id="34" name="TextBox 33">
            <a:extLst>
              <a:ext uri="{FF2B5EF4-FFF2-40B4-BE49-F238E27FC236}">
                <a16:creationId xmlns:a16="http://schemas.microsoft.com/office/drawing/2014/main" id="{3795245F-E2CD-C907-0BEB-6244A4860B22}"/>
              </a:ext>
            </a:extLst>
          </p:cNvPr>
          <p:cNvSpPr txBox="1"/>
          <p:nvPr/>
        </p:nvSpPr>
        <p:spPr>
          <a:xfrm>
            <a:off x="3352800" y="2343830"/>
            <a:ext cx="8686800" cy="579069"/>
          </a:xfrm>
          <a:prstGeom prst="rect">
            <a:avLst/>
          </a:prstGeom>
          <a:noFill/>
        </p:spPr>
        <p:txBody>
          <a:bodyPr wrap="square" rtlCol="0">
            <a:spAutoFit/>
          </a:bodyPr>
          <a:lstStyle/>
          <a:p>
            <a:pPr>
              <a:lnSpc>
                <a:spcPct val="150000"/>
              </a:lnSpc>
            </a:pPr>
            <a:r>
              <a:rPr lang="en-US" sz="2400" dirty="0">
                <a:latin typeface="Georgia" panose="02040502050405020303" pitchFamily="18" charset="0"/>
              </a:rPr>
              <a:t>How many reactions are there to the most popular category?</a:t>
            </a:r>
          </a:p>
        </p:txBody>
      </p:sp>
      <p:pic>
        <p:nvPicPr>
          <p:cNvPr id="35" name="Picture 34">
            <a:extLst>
              <a:ext uri="{FF2B5EF4-FFF2-40B4-BE49-F238E27FC236}">
                <a16:creationId xmlns:a16="http://schemas.microsoft.com/office/drawing/2014/main" id="{629DECD9-36DE-F8BE-9B9F-54DFBEA4DDE7}"/>
              </a:ext>
            </a:extLst>
          </p:cNvPr>
          <p:cNvPicPr>
            <a:picLocks noChangeAspect="1"/>
          </p:cNvPicPr>
          <p:nvPr/>
        </p:nvPicPr>
        <p:blipFill>
          <a:blip r:embed="rId7"/>
          <a:stretch>
            <a:fillRect/>
          </a:stretch>
        </p:blipFill>
        <p:spPr>
          <a:xfrm>
            <a:off x="2839395" y="3193009"/>
            <a:ext cx="7772400" cy="4146859"/>
          </a:xfrm>
          <a:prstGeom prst="rect">
            <a:avLst/>
          </a:prstGeom>
        </p:spPr>
      </p:pic>
    </p:spTree>
    <p:extLst>
      <p:ext uri="{BB962C8B-B14F-4D97-AF65-F5344CB8AC3E}">
        <p14:creationId xmlns:p14="http://schemas.microsoft.com/office/powerpoint/2010/main" val="16807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4B3EE4AD-0865-DF1B-3A38-88E6229AC13F}"/>
              </a:ext>
            </a:extLst>
          </p:cNvPr>
          <p:cNvSpPr txBox="1"/>
          <p:nvPr/>
        </p:nvSpPr>
        <p:spPr>
          <a:xfrm>
            <a:off x="8262623" y="1502393"/>
            <a:ext cx="1529586" cy="646331"/>
          </a:xfrm>
          <a:prstGeom prst="rect">
            <a:avLst/>
          </a:prstGeom>
          <a:noFill/>
        </p:spPr>
        <p:txBody>
          <a:bodyPr wrap="none" rtlCol="0">
            <a:spAutoFit/>
          </a:bodyPr>
          <a:lstStyle/>
          <a:p>
            <a:r>
              <a:rPr lang="en-US" sz="3600" dirty="0">
                <a:latin typeface="Georgia" panose="02040502050405020303" pitchFamily="18" charset="0"/>
              </a:rPr>
              <a:t>Charts</a:t>
            </a:r>
          </a:p>
        </p:txBody>
      </p:sp>
      <p:sp>
        <p:nvSpPr>
          <p:cNvPr id="29" name="TextBox 28">
            <a:extLst>
              <a:ext uri="{FF2B5EF4-FFF2-40B4-BE49-F238E27FC236}">
                <a16:creationId xmlns:a16="http://schemas.microsoft.com/office/drawing/2014/main" id="{461D76EA-3A5B-9EF9-586E-265882EFD3D1}"/>
              </a:ext>
            </a:extLst>
          </p:cNvPr>
          <p:cNvSpPr txBox="1"/>
          <p:nvPr/>
        </p:nvSpPr>
        <p:spPr>
          <a:xfrm>
            <a:off x="10918314" y="2655279"/>
            <a:ext cx="7465505" cy="6673045"/>
          </a:xfrm>
          <a:prstGeom prst="rect">
            <a:avLst/>
          </a:prstGeom>
          <a:noFill/>
        </p:spPr>
        <p:txBody>
          <a:bodyPr wrap="none" rtlCol="0">
            <a:spAutoFit/>
          </a:bodyPr>
          <a:lstStyle/>
          <a:p>
            <a:pPr>
              <a:lnSpc>
                <a:spcPct val="150000"/>
              </a:lnSpc>
            </a:pPr>
            <a:r>
              <a:rPr lang="en-US" sz="2400" b="0" i="0" dirty="0">
                <a:effectLst/>
                <a:latin typeface="Georgia" panose="02040502050405020303" pitchFamily="18" charset="0"/>
              </a:rPr>
              <a:t>Given that the dataset spans a two-year period </a:t>
            </a:r>
          </a:p>
          <a:p>
            <a:pPr>
              <a:lnSpc>
                <a:spcPct val="150000"/>
              </a:lnSpc>
            </a:pPr>
            <a:r>
              <a:rPr lang="en-US" sz="2400" b="0" i="0" dirty="0">
                <a:effectLst/>
                <a:latin typeface="Georgia" panose="02040502050405020303" pitchFamily="18" charset="0"/>
              </a:rPr>
              <a:t>(2020 and 2021), we wanted to examine the results </a:t>
            </a:r>
          </a:p>
          <a:p>
            <a:pPr>
              <a:lnSpc>
                <a:spcPct val="150000"/>
              </a:lnSpc>
            </a:pPr>
            <a:r>
              <a:rPr lang="en-US" sz="2400" b="0" i="0" dirty="0">
                <a:effectLst/>
                <a:latin typeface="Georgia" panose="02040502050405020303" pitchFamily="18" charset="0"/>
              </a:rPr>
              <a:t>both by month and by year. By doing so, we can </a:t>
            </a:r>
          </a:p>
          <a:p>
            <a:pPr>
              <a:lnSpc>
                <a:spcPct val="150000"/>
              </a:lnSpc>
            </a:pPr>
            <a:r>
              <a:rPr lang="en-US" sz="2400" dirty="0">
                <a:latin typeface="Georgia" panose="02040502050405020303" pitchFamily="18" charset="0"/>
              </a:rPr>
              <a:t>i</a:t>
            </a:r>
            <a:r>
              <a:rPr lang="en-US" sz="2400" b="0" i="0" dirty="0">
                <a:effectLst/>
                <a:latin typeface="Georgia" panose="02040502050405020303" pitchFamily="18" charset="0"/>
              </a:rPr>
              <a:t>dentify any patterns or trends that may emerge </a:t>
            </a:r>
          </a:p>
          <a:p>
            <a:pPr>
              <a:lnSpc>
                <a:spcPct val="150000"/>
              </a:lnSpc>
            </a:pPr>
            <a:r>
              <a:rPr lang="en-US" sz="2400" b="0" i="0" dirty="0">
                <a:effectLst/>
                <a:latin typeface="Georgia" panose="02040502050405020303" pitchFamily="18" charset="0"/>
              </a:rPr>
              <a:t>over time. Our analysis reveals that the month with </a:t>
            </a:r>
          </a:p>
          <a:p>
            <a:pPr>
              <a:lnSpc>
                <a:spcPct val="150000"/>
              </a:lnSpc>
            </a:pPr>
            <a:r>
              <a:rPr lang="en-US" sz="2400" b="0" i="0" dirty="0">
                <a:effectLst/>
                <a:latin typeface="Georgia" panose="02040502050405020303" pitchFamily="18" charset="0"/>
              </a:rPr>
              <a:t>the highest number of reactions was August 2020. </a:t>
            </a:r>
          </a:p>
          <a:p>
            <a:pPr>
              <a:lnSpc>
                <a:spcPct val="150000"/>
              </a:lnSpc>
            </a:pPr>
            <a:r>
              <a:rPr lang="en-US" sz="2400" b="0" i="0" dirty="0">
                <a:effectLst/>
                <a:latin typeface="Georgia" panose="02040502050405020303" pitchFamily="18" charset="0"/>
              </a:rPr>
              <a:t>This could be due to a variety of factors, such as the </a:t>
            </a:r>
          </a:p>
          <a:p>
            <a:pPr>
              <a:lnSpc>
                <a:spcPct val="150000"/>
              </a:lnSpc>
            </a:pPr>
            <a:r>
              <a:rPr lang="en-US" sz="2400" b="0" i="0" dirty="0">
                <a:effectLst/>
                <a:latin typeface="Georgia" panose="02040502050405020303" pitchFamily="18" charset="0"/>
              </a:rPr>
              <a:t>timing of major events or popular trends during </a:t>
            </a:r>
          </a:p>
          <a:p>
            <a:pPr>
              <a:lnSpc>
                <a:spcPct val="150000"/>
              </a:lnSpc>
            </a:pPr>
            <a:r>
              <a:rPr lang="en-US" sz="2400" b="0" i="0" dirty="0">
                <a:effectLst/>
                <a:latin typeface="Georgia" panose="02040502050405020303" pitchFamily="18" charset="0"/>
              </a:rPr>
              <a:t>that month. Looking at the data across both years </a:t>
            </a:r>
          </a:p>
          <a:p>
            <a:pPr>
              <a:lnSpc>
                <a:spcPct val="150000"/>
              </a:lnSpc>
            </a:pPr>
            <a:r>
              <a:rPr lang="en-US" sz="2400" b="0" i="0" dirty="0">
                <a:effectLst/>
                <a:latin typeface="Georgia" panose="02040502050405020303" pitchFamily="18" charset="0"/>
              </a:rPr>
              <a:t>can help us gain a better understanding of the overall </a:t>
            </a:r>
          </a:p>
          <a:p>
            <a:pPr>
              <a:lnSpc>
                <a:spcPct val="150000"/>
              </a:lnSpc>
            </a:pPr>
            <a:r>
              <a:rPr lang="en-US" sz="2400" b="0" i="0" dirty="0">
                <a:effectLst/>
                <a:latin typeface="Georgia" panose="02040502050405020303" pitchFamily="18" charset="0"/>
              </a:rPr>
              <a:t>engagement and interest in the content </a:t>
            </a:r>
          </a:p>
          <a:p>
            <a:pPr>
              <a:lnSpc>
                <a:spcPct val="150000"/>
              </a:lnSpc>
            </a:pPr>
            <a:r>
              <a:rPr lang="en-US" sz="2400" b="0" i="0" dirty="0">
                <a:effectLst/>
                <a:latin typeface="Georgia" panose="02040502050405020303" pitchFamily="18" charset="0"/>
              </a:rPr>
              <a:t>over time.</a:t>
            </a:r>
            <a:endParaRPr lang="en-US" sz="2400" dirty="0">
              <a:latin typeface="Georgia" panose="02040502050405020303" pitchFamily="18" charset="0"/>
            </a:endParaRPr>
          </a:p>
        </p:txBody>
      </p:sp>
      <p:pic>
        <p:nvPicPr>
          <p:cNvPr id="28" name="Picture 27">
            <a:extLst>
              <a:ext uri="{FF2B5EF4-FFF2-40B4-BE49-F238E27FC236}">
                <a16:creationId xmlns:a16="http://schemas.microsoft.com/office/drawing/2014/main" id="{35AD9193-0982-3376-AE78-E9BA5AF5851B}"/>
              </a:ext>
            </a:extLst>
          </p:cNvPr>
          <p:cNvPicPr>
            <a:picLocks noChangeAspect="1"/>
          </p:cNvPicPr>
          <p:nvPr/>
        </p:nvPicPr>
        <p:blipFill>
          <a:blip r:embed="rId7"/>
          <a:stretch>
            <a:fillRect/>
          </a:stretch>
        </p:blipFill>
        <p:spPr>
          <a:xfrm>
            <a:off x="3158319" y="2825464"/>
            <a:ext cx="7772400" cy="6016257"/>
          </a:xfrm>
          <a:prstGeom prst="rect">
            <a:avLst/>
          </a:prstGeom>
        </p:spPr>
      </p:pic>
      <p:sp>
        <p:nvSpPr>
          <p:cNvPr id="30" name="TextBox 29">
            <a:extLst>
              <a:ext uri="{FF2B5EF4-FFF2-40B4-BE49-F238E27FC236}">
                <a16:creationId xmlns:a16="http://schemas.microsoft.com/office/drawing/2014/main" id="{6F1BF0A6-6DFB-1026-CBB2-EBCAA8E93EE8}"/>
              </a:ext>
            </a:extLst>
          </p:cNvPr>
          <p:cNvSpPr txBox="1"/>
          <p:nvPr/>
        </p:nvSpPr>
        <p:spPr>
          <a:xfrm>
            <a:off x="3468042" y="2151657"/>
            <a:ext cx="6324167" cy="461665"/>
          </a:xfrm>
          <a:prstGeom prst="rect">
            <a:avLst/>
          </a:prstGeom>
          <a:noFill/>
        </p:spPr>
        <p:txBody>
          <a:bodyPr wrap="none" rtlCol="0">
            <a:spAutoFit/>
          </a:bodyPr>
          <a:lstStyle/>
          <a:p>
            <a:pPr algn="l"/>
            <a:r>
              <a:rPr lang="en-US" sz="2400" b="0" i="0" dirty="0">
                <a:solidFill>
                  <a:srgbClr val="333333"/>
                </a:solidFill>
                <a:effectLst/>
                <a:latin typeface="Open Sans" panose="020B0606030504020204" pitchFamily="34" charset="0"/>
              </a:rPr>
              <a:t>What was the month with the most posts?</a:t>
            </a:r>
          </a:p>
        </p:txBody>
      </p:sp>
    </p:spTree>
    <p:extLst>
      <p:ext uri="{BB962C8B-B14F-4D97-AF65-F5344CB8AC3E}">
        <p14:creationId xmlns:p14="http://schemas.microsoft.com/office/powerpoint/2010/main" val="3258769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63249" y="-8317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eorgia" panose="02040502050405020303" pitchFamily="18" charset="0"/>
              </a:rPr>
              <a:t>Insights</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60259" y="6621255"/>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86180" y="6621255"/>
            <a:ext cx="2972219" cy="881758"/>
          </a:xfrm>
          <a:prstGeom prst="rect">
            <a:avLst/>
          </a:prstGeom>
        </p:spPr>
      </p:pic>
      <p:sp>
        <p:nvSpPr>
          <p:cNvPr id="14" name="TextBox 13">
            <a:extLst>
              <a:ext uri="{FF2B5EF4-FFF2-40B4-BE49-F238E27FC236}">
                <a16:creationId xmlns:a16="http://schemas.microsoft.com/office/drawing/2014/main" id="{EF3E2E80-2FDE-9B2B-5F7F-5BF495DF2CFB}"/>
              </a:ext>
            </a:extLst>
          </p:cNvPr>
          <p:cNvSpPr txBox="1"/>
          <p:nvPr/>
        </p:nvSpPr>
        <p:spPr>
          <a:xfrm>
            <a:off x="517112" y="1375753"/>
            <a:ext cx="17851362" cy="5632311"/>
          </a:xfrm>
          <a:prstGeom prst="rect">
            <a:avLst/>
          </a:prstGeom>
          <a:noFill/>
        </p:spPr>
        <p:txBody>
          <a:bodyPr wrap="none" rtlCol="0">
            <a:spAutoFit/>
          </a:bodyPr>
          <a:lstStyle/>
          <a:p>
            <a:pPr algn="l"/>
            <a:r>
              <a:rPr lang="en-US" sz="2400" b="0" i="0" dirty="0">
                <a:effectLst/>
                <a:latin typeface="Georgia" panose="02040502050405020303" pitchFamily="18" charset="0"/>
              </a:rPr>
              <a:t>The insights based on the above table for a social media company with respect to the total score are as follows:</a:t>
            </a:r>
          </a:p>
          <a:p>
            <a:pPr algn="l"/>
            <a:r>
              <a:rPr lang="en-US" sz="2400" b="0" i="0" dirty="0">
                <a:effectLst/>
                <a:latin typeface="Georgia" panose="02040502050405020303" pitchFamily="18" charset="0"/>
              </a:rPr>
              <a:t>1. Travel is the highest-scoring category with a total score of 53935, indicating that it has a broad appeal and high engagement </a:t>
            </a:r>
          </a:p>
          <a:p>
            <a:pPr algn="l"/>
            <a:r>
              <a:rPr lang="en-US" sz="2400" b="0" i="0" dirty="0">
                <a:effectLst/>
                <a:latin typeface="Georgia" panose="02040502050405020303" pitchFamily="18" charset="0"/>
              </a:rPr>
              <a:t>on social media.</a:t>
            </a:r>
          </a:p>
          <a:p>
            <a:pPr algn="l"/>
            <a:r>
              <a:rPr lang="en-US" sz="2400" b="0" i="0" dirty="0">
                <a:effectLst/>
                <a:latin typeface="Georgia" panose="02040502050405020303" pitchFamily="18" charset="0"/>
              </a:rPr>
              <a:t>2. Science is the second highest-scoring category with a total score of 53657, which suggests that educational and informative</a:t>
            </a:r>
          </a:p>
          <a:p>
            <a:pPr algn="l"/>
            <a:r>
              <a:rPr lang="en-US" sz="2400" b="0" i="0" dirty="0">
                <a:effectLst/>
                <a:latin typeface="Georgia" panose="02040502050405020303" pitchFamily="18" charset="0"/>
              </a:rPr>
              <a:t>content is highly engaging on social media.</a:t>
            </a:r>
          </a:p>
          <a:p>
            <a:pPr algn="l"/>
            <a:r>
              <a:rPr lang="en-US" sz="2400" b="0" i="0" dirty="0">
                <a:effectLst/>
                <a:latin typeface="Georgia" panose="02040502050405020303" pitchFamily="18" charset="0"/>
              </a:rPr>
              <a:t>3. Healthy eating is the third highest-scoring category with a total score of 52745, indicating that content related to living a healthy</a:t>
            </a:r>
          </a:p>
          <a:p>
            <a:pPr algn="l"/>
            <a:r>
              <a:rPr lang="en-US" sz="2400" b="0" i="0" dirty="0">
                <a:effectLst/>
                <a:latin typeface="Georgia" panose="02040502050405020303" pitchFamily="18" charset="0"/>
              </a:rPr>
              <a:t>lifestyle has a significant following.</a:t>
            </a:r>
          </a:p>
          <a:p>
            <a:pPr algn="l"/>
            <a:r>
              <a:rPr lang="en-US" sz="2400" b="0" i="0" dirty="0">
                <a:effectLst/>
                <a:latin typeface="Georgia" panose="02040502050405020303" pitchFamily="18" charset="0"/>
              </a:rPr>
              <a:t>4. Animals are the fourth highest-scoring category with a total score of 52443, indicating that content featuring cute and funny </a:t>
            </a:r>
          </a:p>
          <a:p>
            <a:pPr algn="l"/>
            <a:r>
              <a:rPr lang="en-US" sz="2400" b="0" i="0" dirty="0">
                <a:effectLst/>
                <a:latin typeface="Georgia" panose="02040502050405020303" pitchFamily="18" charset="0"/>
              </a:rPr>
              <a:t>animals has a wide appeal on social media.</a:t>
            </a:r>
          </a:p>
          <a:p>
            <a:pPr algn="l"/>
            <a:r>
              <a:rPr lang="en-US" sz="2400" b="0" i="0" dirty="0">
                <a:effectLst/>
                <a:latin typeface="Georgia" panose="02040502050405020303" pitchFamily="18" charset="0"/>
              </a:rPr>
              <a:t>5. Cooking is the fifth highest-scoring category with a total score of 49681, indicating that content related to food and cooking is </a:t>
            </a:r>
          </a:p>
          <a:p>
            <a:pPr algn="l"/>
            <a:r>
              <a:rPr lang="en-US" sz="2400" b="0" i="0" dirty="0">
                <a:effectLst/>
                <a:latin typeface="Georgia" panose="02040502050405020303" pitchFamily="18" charset="0"/>
              </a:rPr>
              <a:t>still highly popular, although not as much as the other categories mentioned above.</a:t>
            </a:r>
          </a:p>
          <a:p>
            <a:pPr algn="l"/>
            <a:endParaRPr lang="en-US" sz="2400" b="0" i="0" dirty="0">
              <a:effectLst/>
              <a:latin typeface="Georgia" panose="02040502050405020303" pitchFamily="18" charset="0"/>
            </a:endParaRPr>
          </a:p>
          <a:p>
            <a:pPr algn="l"/>
            <a:r>
              <a:rPr lang="en-US" sz="2400" b="0" i="0" dirty="0">
                <a:effectLst/>
                <a:latin typeface="Georgia" panose="02040502050405020303" pitchFamily="18" charset="0"/>
              </a:rPr>
              <a:t>These insights can help a social media company tailor its content strategy to focus on these high-scoring categories and create </a:t>
            </a:r>
          </a:p>
          <a:p>
            <a:pPr algn="l"/>
            <a:r>
              <a:rPr lang="en-US" sz="2400" b="0" i="0" dirty="0">
                <a:effectLst/>
                <a:latin typeface="Georgia" panose="02040502050405020303" pitchFamily="18" charset="0"/>
              </a:rPr>
              <a:t>engaging and shareable content that resonates with its audience.</a:t>
            </a:r>
          </a:p>
          <a:p>
            <a:endParaRPr lang="en-US" sz="2400" dirty="0">
              <a:latin typeface="Georgia" panose="02040502050405020303" pitchFamily="18" charset="0"/>
            </a:endParaRPr>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686671"/>
            <a:ext cx="2972219" cy="881758"/>
          </a:xfrm>
          <a:prstGeom prst="rect">
            <a:avLst/>
          </a:prstGeom>
        </p:spPr>
      </p:pic>
      <p:grpSp>
        <p:nvGrpSpPr>
          <p:cNvPr id="4" name="Group 4"/>
          <p:cNvGrpSpPr/>
          <p:nvPr/>
        </p:nvGrpSpPr>
        <p:grpSpPr>
          <a:xfrm>
            <a:off x="517112" y="7810499"/>
            <a:ext cx="17253775" cy="2020824"/>
            <a:chOff x="0" y="-1"/>
            <a:chExt cx="23005033" cy="2694432"/>
          </a:xfrm>
        </p:grpSpPr>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1" y="-1"/>
              <a:ext cx="2897240" cy="2694432"/>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eorgia" panose="02040502050405020303" pitchFamily="18"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0823"/>
            <a:chOff x="0" y="-47625"/>
            <a:chExt cx="7569956" cy="1161098"/>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21483"/>
            </a:xfrm>
            <a:prstGeom prst="rect">
              <a:avLst/>
            </a:prstGeom>
          </p:spPr>
          <p:txBody>
            <a:bodyPr lIns="0" tIns="0" rIns="0" bIns="0" rtlCol="0" anchor="t">
              <a:spAutoFit/>
            </a:bodyPr>
            <a:lstStyle/>
            <a:p>
              <a:pPr>
                <a:lnSpc>
                  <a:spcPts val="2660"/>
                </a:lnSpc>
              </a:pPr>
              <a:endParaRPr lang="en-US" sz="1900" spc="-19" dirty="0">
                <a:solidFill>
                  <a:srgbClr val="000000"/>
                </a:solidFill>
                <a:latin typeface="Georgia" panose="02040502050405020303" pitchFamily="18"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eorgia" panose="02040502050405020303" pitchFamily="18"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0823"/>
            <a:chOff x="0" y="-47625"/>
            <a:chExt cx="7569956" cy="1161098"/>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21483"/>
            </a:xfrm>
            <a:prstGeom prst="rect">
              <a:avLst/>
            </a:prstGeom>
          </p:spPr>
          <p:txBody>
            <a:bodyPr lIns="0" tIns="0" rIns="0" bIns="0" rtlCol="0" anchor="t">
              <a:spAutoFit/>
            </a:bodyPr>
            <a:lstStyle/>
            <a:p>
              <a:pPr>
                <a:lnSpc>
                  <a:spcPts val="2660"/>
                </a:lnSpc>
              </a:pPr>
              <a:endParaRPr lang="en-US" sz="1900" spc="-19" dirty="0">
                <a:solidFill>
                  <a:srgbClr val="000000"/>
                </a:solidFill>
                <a:latin typeface="Georgia" panose="02040502050405020303" pitchFamily="18"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eorgia" panose="02040502050405020303" pitchFamily="18" charset="0"/>
              </a:endParaRPr>
            </a:p>
          </p:txBody>
        </p:sp>
      </p:grpSp>
      <p:sp>
        <p:nvSpPr>
          <p:cNvPr id="27" name="TextBox 26">
            <a:extLst>
              <a:ext uri="{FF2B5EF4-FFF2-40B4-BE49-F238E27FC236}">
                <a16:creationId xmlns:a16="http://schemas.microsoft.com/office/drawing/2014/main" id="{466B2B7D-C1B1-4375-4F9C-F6779749F072}"/>
              </a:ext>
            </a:extLst>
          </p:cNvPr>
          <p:cNvSpPr txBox="1"/>
          <p:nvPr/>
        </p:nvSpPr>
        <p:spPr>
          <a:xfrm>
            <a:off x="10801801" y="2071221"/>
            <a:ext cx="7237529" cy="5262979"/>
          </a:xfrm>
          <a:prstGeom prst="rect">
            <a:avLst/>
          </a:prstGeom>
          <a:noFill/>
        </p:spPr>
        <p:txBody>
          <a:bodyPr wrap="square">
            <a:spAutoFit/>
          </a:bodyPr>
          <a:lstStyle/>
          <a:p>
            <a:r>
              <a:rPr lang="en-US" sz="2400" b="0" i="0" dirty="0">
                <a:effectLst/>
                <a:latin typeface="Georgia" panose="02040502050405020303" pitchFamily="18" charset="0"/>
              </a:rPr>
              <a:t>To apply the top categories for a successful IPO, Social Buzz company can focus on creating valuable and inspiring content in the areas of travel, science, healthy eating, animals, and cooking. This can be achieved through creating engaging social media posts featuring stunning photography, informative and educational content, and emotional appeals. The company can also stress test their technology to identify and address any weak spots and communicate with previous IPO companies within their client base for reference stories. Finally, we can analyze sample data sets with visualizations and create full documentation of the process to guide Social Buzz through their IPO.</a:t>
            </a:r>
            <a:endParaRPr lang="en-US" sz="2400" dirty="0">
              <a:latin typeface="Georgia" panose="02040502050405020303"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3449"/>
          </a:xfrm>
          <a:prstGeom prst="rect">
            <a:avLst/>
          </a:prstGeom>
        </p:spPr>
        <p:txBody>
          <a:bodyPr lIns="0" tIns="0" rIns="0" bIns="0" rtlCol="0" anchor="t">
            <a:spAutoFit/>
          </a:bodyPr>
          <a:lstStyle/>
          <a:p>
            <a:pPr>
              <a:lnSpc>
                <a:spcPts val="3640"/>
              </a:lnSpc>
            </a:pPr>
            <a:r>
              <a:rPr lang="en-US" sz="2600" spc="-26" dirty="0">
                <a:solidFill>
                  <a:srgbClr val="FFFFFF"/>
                </a:solidFill>
                <a:latin typeface="Georgia" panose="02040502050405020303"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eorgia" panose="02040502050405020303" pitchFamily="18" charset="0"/>
              </a:rPr>
              <a:t>Thank you!</a:t>
            </a:r>
          </a:p>
        </p:txBody>
      </p:sp>
      <p:grpSp>
        <p:nvGrpSpPr>
          <p:cNvPr id="8" name="Group 8"/>
          <p:cNvGrpSpPr/>
          <p:nvPr/>
        </p:nvGrpSpPr>
        <p:grpSpPr>
          <a:xfrm>
            <a:off x="517112" y="541081"/>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2" y="7806862"/>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1117"/>
            <a:chOff x="0" y="0"/>
            <a:chExt cx="11564591" cy="506815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eorgia" panose="02040502050405020303" pitchFamily="18" charset="0"/>
                </a:rPr>
                <a:t>Today's agenda</a:t>
              </a:r>
            </a:p>
          </p:txBody>
        </p:sp>
        <p:sp>
          <p:nvSpPr>
            <p:cNvPr id="4" name="TextBox 4"/>
            <p:cNvSpPr txBox="1"/>
            <p:nvPr/>
          </p:nvSpPr>
          <p:spPr>
            <a:xfrm>
              <a:off x="0" y="2298166"/>
              <a:ext cx="11564591" cy="2769989"/>
            </a:xfrm>
            <a:prstGeom prst="rect">
              <a:avLst/>
            </a:prstGeom>
          </p:spPr>
          <p:txBody>
            <a:bodyPr lIns="0" tIns="0" rIns="0" bIns="0" rtlCol="0" anchor="t">
              <a:spAutoFit/>
            </a:bodyPr>
            <a:lstStyle/>
            <a:p>
              <a:pPr>
                <a:lnSpc>
                  <a:spcPts val="2660"/>
                </a:lnSpc>
              </a:pPr>
              <a:r>
                <a:rPr lang="en-US" sz="2400" spc="-19" dirty="0">
                  <a:solidFill>
                    <a:srgbClr val="000000"/>
                  </a:solidFill>
                  <a:latin typeface="Georgia" panose="02040502050405020303" pitchFamily="18" charset="0"/>
                </a:rPr>
                <a:t>Project recap</a:t>
              </a:r>
            </a:p>
            <a:p>
              <a:pPr>
                <a:lnSpc>
                  <a:spcPts val="2660"/>
                </a:lnSpc>
              </a:pPr>
              <a:r>
                <a:rPr lang="en-US" sz="2400" spc="-19" dirty="0">
                  <a:solidFill>
                    <a:srgbClr val="000000"/>
                  </a:solidFill>
                  <a:latin typeface="Georgia" panose="02040502050405020303" pitchFamily="18" charset="0"/>
                </a:rPr>
                <a:t>Problem</a:t>
              </a:r>
            </a:p>
            <a:p>
              <a:pPr>
                <a:lnSpc>
                  <a:spcPts val="2660"/>
                </a:lnSpc>
              </a:pPr>
              <a:r>
                <a:rPr lang="en-US" sz="2400" spc="-19" dirty="0">
                  <a:solidFill>
                    <a:srgbClr val="000000"/>
                  </a:solidFill>
                  <a:latin typeface="Georgia" panose="02040502050405020303" pitchFamily="18" charset="0"/>
                </a:rPr>
                <a:t>The Analytics team</a:t>
              </a:r>
            </a:p>
            <a:p>
              <a:pPr>
                <a:lnSpc>
                  <a:spcPts val="2660"/>
                </a:lnSpc>
              </a:pPr>
              <a:r>
                <a:rPr lang="en-US" sz="2400" spc="-19" dirty="0">
                  <a:solidFill>
                    <a:srgbClr val="000000"/>
                  </a:solidFill>
                  <a:latin typeface="Georgia" panose="02040502050405020303" pitchFamily="18" charset="0"/>
                </a:rPr>
                <a:t>Process</a:t>
              </a:r>
            </a:p>
            <a:p>
              <a:pPr>
                <a:lnSpc>
                  <a:spcPts val="2660"/>
                </a:lnSpc>
              </a:pPr>
              <a:r>
                <a:rPr lang="en-US" sz="2400" spc="-19" dirty="0">
                  <a:solidFill>
                    <a:srgbClr val="000000"/>
                  </a:solidFill>
                  <a:latin typeface="Georgia" panose="02040502050405020303" pitchFamily="18" charset="0"/>
                </a:rPr>
                <a:t>Insights</a:t>
              </a:r>
            </a:p>
            <a:p>
              <a:pPr>
                <a:lnSpc>
                  <a:spcPts val="2660"/>
                </a:lnSpc>
              </a:pPr>
              <a:r>
                <a:rPr lang="en-US" sz="2400" spc="-19" dirty="0">
                  <a:solidFill>
                    <a:srgbClr val="000000"/>
                  </a:solidFill>
                  <a:latin typeface="Georgia" panose="02040502050405020303" pitchFamily="18" charset="0"/>
                </a:rPr>
                <a:t>Summary</a:t>
              </a:r>
            </a:p>
          </p:txBody>
        </p:sp>
      </p:grpSp>
      <p:grpSp>
        <p:nvGrpSpPr>
          <p:cNvPr id="5" name="Group 5"/>
          <p:cNvGrpSpPr/>
          <p:nvPr/>
        </p:nvGrpSpPr>
        <p:grpSpPr>
          <a:xfrm>
            <a:off x="14615574" y="-40414"/>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2078843" y="6963641"/>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876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572000" y="1909664"/>
            <a:ext cx="12210949" cy="6467665"/>
          </a:xfrm>
          <a:prstGeom prst="rect">
            <a:avLst/>
          </a:prstGeom>
          <a:solidFill>
            <a:schemeClr val="bg1"/>
          </a:solidFill>
        </p:spPr>
        <p:txBody>
          <a:bodyPr/>
          <a:lstStyle/>
          <a:p>
            <a:pPr>
              <a:lnSpc>
                <a:spcPct val="150000"/>
              </a:lnSpc>
            </a:pPr>
            <a:endParaRPr lang="en-US" sz="2400" b="0" i="0" dirty="0">
              <a:effectLst/>
              <a:latin typeface="Georgia" panose="02040502050405020303" pitchFamily="18" charset="0"/>
            </a:endParaRPr>
          </a:p>
        </p:txBody>
      </p:sp>
      <p:sp>
        <p:nvSpPr>
          <p:cNvPr id="35" name="AutoShape 31">
            <a:extLst>
              <a:ext uri="{FF2B5EF4-FFF2-40B4-BE49-F238E27FC236}">
                <a16:creationId xmlns:a16="http://schemas.microsoft.com/office/drawing/2014/main" id="{6DA96378-9966-6F27-B6DE-33EE00D85E38}"/>
              </a:ext>
            </a:extLst>
          </p:cNvPr>
          <p:cNvSpPr/>
          <p:nvPr/>
        </p:nvSpPr>
        <p:spPr>
          <a:xfrm>
            <a:off x="8704448" y="2956882"/>
            <a:ext cx="7830953" cy="5020138"/>
          </a:xfrm>
          <a:prstGeom prst="rect">
            <a:avLst/>
          </a:prstGeom>
          <a:solidFill>
            <a:schemeClr val="bg1"/>
          </a:solidFill>
        </p:spPr>
        <p:txBody>
          <a:bodyPr/>
          <a:lstStyle/>
          <a:p>
            <a:pPr>
              <a:lnSpc>
                <a:spcPct val="150000"/>
              </a:lnSpc>
            </a:pPr>
            <a:r>
              <a:rPr lang="en-US" sz="2400" b="0" i="0" dirty="0">
                <a:effectLst/>
                <a:latin typeface="Georgia" panose="02040502050405020303" pitchFamily="18" charset="0"/>
              </a:rPr>
              <a:t>Social Buzz is a fast-growing technology unicorn that need to adapt quickly to its global scale. Accenture has begun a 3-month POC focusing on these tasks:</a:t>
            </a:r>
          </a:p>
          <a:p>
            <a:pPr>
              <a:lnSpc>
                <a:spcPct val="150000"/>
              </a:lnSpc>
            </a:pPr>
            <a:endParaRPr lang="en-US" sz="2400" dirty="0">
              <a:latin typeface="Georgia" panose="02040502050405020303" pitchFamily="18" charset="0"/>
            </a:endParaRPr>
          </a:p>
          <a:p>
            <a:pPr>
              <a:lnSpc>
                <a:spcPct val="150000"/>
              </a:lnSpc>
              <a:buFont typeface="+mj-lt"/>
              <a:buAutoNum type="arabicPeriod"/>
            </a:pPr>
            <a:r>
              <a:rPr lang="en-US" sz="2400" b="0" i="0" dirty="0">
                <a:effectLst/>
                <a:latin typeface="Georgia" panose="02040502050405020303" pitchFamily="18" charset="0"/>
              </a:rPr>
              <a:t>Conducting an audit of Social Buzz's big data practice.</a:t>
            </a:r>
          </a:p>
          <a:p>
            <a:pPr>
              <a:lnSpc>
                <a:spcPct val="150000"/>
              </a:lnSpc>
              <a:buFont typeface="+mj-lt"/>
              <a:buAutoNum type="arabicPeriod"/>
            </a:pPr>
            <a:r>
              <a:rPr lang="en-US" sz="2400" b="0" i="0" dirty="0">
                <a:effectLst/>
                <a:latin typeface="Georgia" panose="02040502050405020303" pitchFamily="18" charset="0"/>
              </a:rPr>
              <a:t>Providing recommendations for a successful initial public offering. (IPO)</a:t>
            </a:r>
          </a:p>
          <a:p>
            <a:pPr>
              <a:lnSpc>
                <a:spcPct val="150000"/>
              </a:lnSpc>
              <a:buFont typeface="+mj-lt"/>
              <a:buAutoNum type="arabicPeriod"/>
            </a:pPr>
            <a:r>
              <a:rPr lang="en-US" sz="2400" b="0" i="0" dirty="0">
                <a:effectLst/>
                <a:latin typeface="Georgia" panose="02040502050405020303" pitchFamily="18" charset="0"/>
              </a:rPr>
              <a:t>Analyzing Social Buzz's data to identify its top five most popular categories of content.</a:t>
            </a:r>
          </a:p>
          <a:p>
            <a:pPr>
              <a:lnSpc>
                <a:spcPct val="150000"/>
              </a:lnSpc>
            </a:pPr>
            <a:endParaRPr lang="en-US" sz="2400" b="0" i="0" dirty="0">
              <a:effectLst/>
              <a:latin typeface="Georgia" panose="02040502050405020303" pitchFamily="18" charset="0"/>
            </a:endParaRP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752600" y="1909665"/>
            <a:ext cx="6306950" cy="6467663"/>
          </a:xfrm>
          <a:prstGeom prst="rect">
            <a:avLst/>
          </a:prstGeom>
        </p:spPr>
      </p:pic>
      <p:sp>
        <p:nvSpPr>
          <p:cNvPr id="33" name="TextBox 33"/>
          <p:cNvSpPr txBox="1"/>
          <p:nvPr/>
        </p:nvSpPr>
        <p:spPr>
          <a:xfrm>
            <a:off x="2686016" y="3831436"/>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eorgia" panose="02040502050405020303" pitchFamily="18"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34730" y="6916698"/>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84591" y="212238"/>
            <a:ext cx="10346586" cy="10262690"/>
          </a:xfrm>
          <a:prstGeom prst="rect">
            <a:avLst/>
          </a:prstGeom>
          <a:solidFill>
            <a:srgbClr val="A100FF"/>
          </a:solidFill>
          <a:ln>
            <a:solidFill>
              <a:srgbClr val="A100FF"/>
            </a:solidFill>
          </a:ln>
        </p:spPr>
        <p:txBody>
          <a:bodyPr/>
          <a:lstStyle/>
          <a:p>
            <a:pPr>
              <a:lnSpc>
                <a:spcPct val="150000"/>
              </a:lnSpc>
            </a:pPr>
            <a:endParaRPr lang="en-US" sz="1800" spc="-80" dirty="0">
              <a:latin typeface="Georgia" panose="02040502050405020303" pitchFamily="18" charset="0"/>
            </a:endParaRPr>
          </a:p>
        </p:txBody>
      </p:sp>
      <p:grpSp>
        <p:nvGrpSpPr>
          <p:cNvPr id="7" name="Group 7"/>
          <p:cNvGrpSpPr/>
          <p:nvPr/>
        </p:nvGrpSpPr>
        <p:grpSpPr>
          <a:xfrm>
            <a:off x="84591" y="787996"/>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Georgia" panose="02040502050405020303" pitchFamily="18" charset="0"/>
                </a:endParaRPr>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4478000" y="0"/>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eorgia" panose="02040502050405020303" pitchFamily="18" charset="0"/>
              </a:rPr>
              <a:t>Problem</a:t>
            </a:r>
          </a:p>
        </p:txBody>
      </p:sp>
      <p:sp>
        <p:nvSpPr>
          <p:cNvPr id="24" name="TextBox 23">
            <a:extLst>
              <a:ext uri="{FF2B5EF4-FFF2-40B4-BE49-F238E27FC236}">
                <a16:creationId xmlns:a16="http://schemas.microsoft.com/office/drawing/2014/main" id="{69C29363-5FBC-B3F5-21FC-C64C977D3017}"/>
              </a:ext>
            </a:extLst>
          </p:cNvPr>
          <p:cNvSpPr txBox="1"/>
          <p:nvPr/>
        </p:nvSpPr>
        <p:spPr>
          <a:xfrm>
            <a:off x="2675820" y="4808465"/>
            <a:ext cx="7670766" cy="4893647"/>
          </a:xfrm>
          <a:prstGeom prst="rect">
            <a:avLst/>
          </a:prstGeom>
          <a:solidFill>
            <a:srgbClr val="A100FF"/>
          </a:solidFill>
        </p:spPr>
        <p:txBody>
          <a:bodyPr wrap="square" rtlCol="0">
            <a:spAutoFit/>
          </a:bodyPr>
          <a:lstStyle/>
          <a:p>
            <a:r>
              <a:rPr lang="en-US" sz="2400" dirty="0">
                <a:latin typeface="Georgia" panose="02040502050405020303" pitchFamily="18" charset="0"/>
              </a:rPr>
              <a:t>Social Buzz has reached over 500 million active users each month. </a:t>
            </a:r>
          </a:p>
          <a:p>
            <a:endParaRPr lang="en-US" sz="2400" dirty="0">
              <a:latin typeface="Georgia" panose="02040502050405020303" pitchFamily="18" charset="0"/>
            </a:endParaRPr>
          </a:p>
          <a:p>
            <a:r>
              <a:rPr lang="en-US" sz="2400" dirty="0">
                <a:latin typeface="Georgia" panose="02040502050405020303" pitchFamily="18" charset="0"/>
              </a:rPr>
              <a:t>On average, over 100,000 pieces of content are posted to the platform each day, including text, images, videos, and GIFs.</a:t>
            </a:r>
          </a:p>
          <a:p>
            <a:endParaRPr lang="en-US" sz="2400" dirty="0">
              <a:latin typeface="Georgia" panose="02040502050405020303" pitchFamily="18" charset="0"/>
            </a:endParaRPr>
          </a:p>
          <a:p>
            <a:r>
              <a:rPr lang="en-US" sz="2400" dirty="0">
                <a:latin typeface="Georgia" panose="02040502050405020303" pitchFamily="18" charset="0"/>
              </a:rPr>
              <a:t>All this data is highly unstructured, which can make it difficult to monetize.</a:t>
            </a:r>
            <a:endParaRPr lang="en-US" sz="2400" dirty="0">
              <a:solidFill>
                <a:schemeClr val="bg1"/>
              </a:solidFill>
              <a:latin typeface="Georgia" panose="02040502050405020303" pitchFamily="18" charset="0"/>
            </a:endParaRPr>
          </a:p>
          <a:p>
            <a:endParaRPr lang="en-US" sz="2400" dirty="0">
              <a:solidFill>
                <a:schemeClr val="bg1"/>
              </a:solidFill>
              <a:latin typeface="Georgia" panose="02040502050405020303" pitchFamily="18" charset="0"/>
            </a:endParaRPr>
          </a:p>
          <a:p>
            <a:r>
              <a:rPr lang="en-US" sz="2400" dirty="0">
                <a:latin typeface="Georgia" panose="02040502050405020303" pitchFamily="18" charset="0"/>
              </a:rPr>
              <a:t>To capitalize on the wealth of data generated by Social Buzz's massive user base, we need to find ways to make sense of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00" y="97123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1875822" y="1908244"/>
            <a:ext cx="7032760" cy="7328591"/>
          </a:xfrm>
          <a:prstGeom prst="rect">
            <a:avLst/>
          </a:prstGeom>
          <a:solidFill>
            <a:srgbClr val="FFFFFF"/>
          </a:solidFill>
        </p:spPr>
        <p:txBody>
          <a:bodyPr/>
          <a:lstStyle/>
          <a:p>
            <a:endParaRPr lang="en-US" dirty="0">
              <a:latin typeface="Georgia" panose="02040502050405020303" pitchFamily="18" charset="0"/>
            </a:endParaRPr>
          </a:p>
        </p:txBody>
      </p:sp>
      <p:grpSp>
        <p:nvGrpSpPr>
          <p:cNvPr id="21" name="Group 21"/>
          <p:cNvGrpSpPr>
            <a:grpSpLocks noChangeAspect="1"/>
          </p:cNvGrpSpPr>
          <p:nvPr/>
        </p:nvGrpSpPr>
        <p:grpSpPr>
          <a:xfrm>
            <a:off x="11591472" y="728166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eorgia" panose="02040502050405020303" pitchFamily="18" charset="0"/>
              </a:endParaRPr>
            </a:p>
          </p:txBody>
        </p:sp>
      </p:grpSp>
      <p:grpSp>
        <p:nvGrpSpPr>
          <p:cNvPr id="23" name="Group 23"/>
          <p:cNvGrpSpPr>
            <a:grpSpLocks noChangeAspect="1"/>
          </p:cNvGrpSpPr>
          <p:nvPr/>
        </p:nvGrpSpPr>
        <p:grpSpPr>
          <a:xfrm>
            <a:off x="11177190" y="7061792"/>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363719" y="1993302"/>
            <a:ext cx="6126806" cy="6155531"/>
          </a:xfrm>
          <a:prstGeom prst="rect">
            <a:avLst/>
          </a:prstGeom>
        </p:spPr>
        <p:txBody>
          <a:bodyPr wrap="square" lIns="0" tIns="0" rIns="0" bIns="0" rtlCol="0" anchor="t">
            <a:spAutoFit/>
          </a:bodyPr>
          <a:lstStyle/>
          <a:p>
            <a:pPr algn="ctr"/>
            <a:endParaRPr lang="en-US" sz="8000" b="0" i="0" dirty="0">
              <a:solidFill>
                <a:srgbClr val="333333"/>
              </a:solidFill>
              <a:effectLst/>
              <a:latin typeface="Georgia" panose="02040502050405020303" pitchFamily="18" charset="0"/>
            </a:endParaRPr>
          </a:p>
          <a:p>
            <a:pPr algn="ctr"/>
            <a:r>
              <a:rPr lang="en-US" sz="8000" dirty="0">
                <a:solidFill>
                  <a:srgbClr val="333333"/>
                </a:solidFill>
                <a:latin typeface="Georgia" panose="02040502050405020303" pitchFamily="18" charset="0"/>
              </a:rPr>
              <a:t>The </a:t>
            </a:r>
          </a:p>
          <a:p>
            <a:pPr algn="ctr"/>
            <a:r>
              <a:rPr lang="en-US" sz="8000" dirty="0">
                <a:solidFill>
                  <a:srgbClr val="333333"/>
                </a:solidFill>
                <a:latin typeface="Georgia" panose="02040502050405020303" pitchFamily="18" charset="0"/>
              </a:rPr>
              <a:t>Analytics </a:t>
            </a:r>
          </a:p>
          <a:p>
            <a:pPr algn="ctr"/>
            <a:r>
              <a:rPr lang="en-US" sz="8000" dirty="0">
                <a:solidFill>
                  <a:srgbClr val="333333"/>
                </a:solidFill>
                <a:latin typeface="Georgia" panose="02040502050405020303" pitchFamily="18" charset="0"/>
              </a:rPr>
              <a:t>Team</a:t>
            </a:r>
            <a:endParaRPr lang="en-US" sz="8000" b="0" i="0" spc="-105" dirty="0">
              <a:solidFill>
                <a:srgbClr val="333333"/>
              </a:solidFill>
              <a:effectLst/>
              <a:latin typeface="Georgia" panose="02040502050405020303" pitchFamily="18" charset="0"/>
            </a:endParaRPr>
          </a:p>
          <a:p>
            <a:pPr algn="ctr"/>
            <a:endParaRPr lang="en-US" sz="8000" b="0" i="0" spc="-105" dirty="0">
              <a:solidFill>
                <a:srgbClr val="333333"/>
              </a:solidFill>
              <a:effectLst/>
              <a:latin typeface="Georgia" panose="02040502050405020303" pitchFamily="18" charset="0"/>
            </a:endParaRPr>
          </a:p>
        </p:txBody>
      </p:sp>
      <p:sp>
        <p:nvSpPr>
          <p:cNvPr id="32" name="TextBox 31">
            <a:extLst>
              <a:ext uri="{FF2B5EF4-FFF2-40B4-BE49-F238E27FC236}">
                <a16:creationId xmlns:a16="http://schemas.microsoft.com/office/drawing/2014/main" id="{84D6E61A-3605-3D41-8697-6E3D96E5F46A}"/>
              </a:ext>
            </a:extLst>
          </p:cNvPr>
          <p:cNvSpPr txBox="1"/>
          <p:nvPr/>
        </p:nvSpPr>
        <p:spPr>
          <a:xfrm>
            <a:off x="13903314" y="1511787"/>
            <a:ext cx="3602268" cy="1200329"/>
          </a:xfrm>
          <a:prstGeom prst="rect">
            <a:avLst/>
          </a:prstGeom>
          <a:noFill/>
        </p:spPr>
        <p:txBody>
          <a:bodyPr wrap="none" rtlCol="0">
            <a:spAutoFit/>
          </a:bodyPr>
          <a:lstStyle/>
          <a:p>
            <a:r>
              <a:rPr lang="en-US" sz="2400" b="1" i="0" dirty="0">
                <a:solidFill>
                  <a:srgbClr val="333333"/>
                </a:solidFill>
                <a:effectLst/>
                <a:latin typeface="Georgia" panose="02040502050405020303" pitchFamily="18" charset="0"/>
              </a:rPr>
              <a:t>Andrew Fleming </a:t>
            </a:r>
          </a:p>
          <a:p>
            <a:r>
              <a:rPr lang="en-US" sz="2400" b="0" i="0" dirty="0">
                <a:solidFill>
                  <a:srgbClr val="333333"/>
                </a:solidFill>
                <a:effectLst/>
                <a:latin typeface="Georgia" panose="02040502050405020303" pitchFamily="18" charset="0"/>
              </a:rPr>
              <a:t>Chief Technical Architect</a:t>
            </a:r>
          </a:p>
          <a:p>
            <a:endParaRPr lang="en-US" sz="2400" dirty="0"/>
          </a:p>
        </p:txBody>
      </p:sp>
      <p:grpSp>
        <p:nvGrpSpPr>
          <p:cNvPr id="41" name="Group 26">
            <a:extLst>
              <a:ext uri="{FF2B5EF4-FFF2-40B4-BE49-F238E27FC236}">
                <a16:creationId xmlns:a16="http://schemas.microsoft.com/office/drawing/2014/main" id="{C5DE5A0F-5242-C182-AEAA-92B8285925F4}"/>
              </a:ext>
            </a:extLst>
          </p:cNvPr>
          <p:cNvGrpSpPr>
            <a:grpSpLocks noChangeAspect="1"/>
          </p:cNvGrpSpPr>
          <p:nvPr/>
        </p:nvGrpSpPr>
        <p:grpSpPr>
          <a:xfrm>
            <a:off x="11591472" y="1122379"/>
            <a:ext cx="2085137" cy="2085137"/>
            <a:chOff x="0" y="0"/>
            <a:chExt cx="6350000" cy="6350000"/>
          </a:xfrm>
        </p:grpSpPr>
        <p:sp>
          <p:nvSpPr>
            <p:cNvPr id="42" name="Freeform 27">
              <a:extLst>
                <a:ext uri="{FF2B5EF4-FFF2-40B4-BE49-F238E27FC236}">
                  <a16:creationId xmlns:a16="http://schemas.microsoft.com/office/drawing/2014/main" id="{E525409D-56FA-72B9-EFAB-426A68AC45D7}"/>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eorgia" panose="02040502050405020303" pitchFamily="18" charset="0"/>
              </a:endParaRPr>
            </a:p>
          </p:txBody>
        </p:sp>
      </p:grpSp>
      <p:grpSp>
        <p:nvGrpSpPr>
          <p:cNvPr id="43" name="Group 28">
            <a:extLst>
              <a:ext uri="{FF2B5EF4-FFF2-40B4-BE49-F238E27FC236}">
                <a16:creationId xmlns:a16="http://schemas.microsoft.com/office/drawing/2014/main" id="{EE242DA2-A1AC-0040-8CF8-39B8541220BC}"/>
              </a:ext>
            </a:extLst>
          </p:cNvPr>
          <p:cNvGrpSpPr>
            <a:grpSpLocks noChangeAspect="1"/>
          </p:cNvGrpSpPr>
          <p:nvPr/>
        </p:nvGrpSpPr>
        <p:grpSpPr>
          <a:xfrm>
            <a:off x="11184894" y="880348"/>
            <a:ext cx="2174041" cy="2165548"/>
            <a:chOff x="0" y="0"/>
            <a:chExt cx="6502400" cy="6477000"/>
          </a:xfrm>
        </p:grpSpPr>
        <p:sp>
          <p:nvSpPr>
            <p:cNvPr id="44" name="Freeform 29">
              <a:extLst>
                <a:ext uri="{FF2B5EF4-FFF2-40B4-BE49-F238E27FC236}">
                  <a16:creationId xmlns:a16="http://schemas.microsoft.com/office/drawing/2014/main" id="{6D1D03B7-C3F1-4A32-50CC-897D830E280F}"/>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latin typeface="Georgia" panose="02040502050405020303" pitchFamily="18" charset="0"/>
              </a:endParaRPr>
            </a:p>
          </p:txBody>
        </p:sp>
        <p:sp>
          <p:nvSpPr>
            <p:cNvPr id="45" name="Freeform 30">
              <a:extLst>
                <a:ext uri="{FF2B5EF4-FFF2-40B4-BE49-F238E27FC236}">
                  <a16:creationId xmlns:a16="http://schemas.microsoft.com/office/drawing/2014/main" id="{DF14968E-14B4-AA4E-4927-09C40A8A467D}"/>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46" name="Group 16">
            <a:extLst>
              <a:ext uri="{FF2B5EF4-FFF2-40B4-BE49-F238E27FC236}">
                <a16:creationId xmlns:a16="http://schemas.microsoft.com/office/drawing/2014/main" id="{F1C6F518-5775-2A2B-7881-BB9641501918}"/>
              </a:ext>
            </a:extLst>
          </p:cNvPr>
          <p:cNvGrpSpPr>
            <a:grpSpLocks noChangeAspect="1"/>
          </p:cNvGrpSpPr>
          <p:nvPr/>
        </p:nvGrpSpPr>
        <p:grpSpPr>
          <a:xfrm>
            <a:off x="11649778" y="4229100"/>
            <a:ext cx="2085137" cy="2085137"/>
            <a:chOff x="0" y="0"/>
            <a:chExt cx="6350000" cy="6350000"/>
          </a:xfrm>
        </p:grpSpPr>
        <p:sp>
          <p:nvSpPr>
            <p:cNvPr id="47" name="Freeform 17">
              <a:extLst>
                <a:ext uri="{FF2B5EF4-FFF2-40B4-BE49-F238E27FC236}">
                  <a16:creationId xmlns:a16="http://schemas.microsoft.com/office/drawing/2014/main" id="{37460A9D-7714-5C7C-9520-80DD1A15A467}"/>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48" name="Group 18">
            <a:extLst>
              <a:ext uri="{FF2B5EF4-FFF2-40B4-BE49-F238E27FC236}">
                <a16:creationId xmlns:a16="http://schemas.microsoft.com/office/drawing/2014/main" id="{27746DE8-BE32-AF17-CBE1-7425545A938B}"/>
              </a:ext>
            </a:extLst>
          </p:cNvPr>
          <p:cNvGrpSpPr>
            <a:grpSpLocks noChangeAspect="1"/>
          </p:cNvGrpSpPr>
          <p:nvPr/>
        </p:nvGrpSpPr>
        <p:grpSpPr>
          <a:xfrm>
            <a:off x="11243200" y="3987069"/>
            <a:ext cx="2174041" cy="2165548"/>
            <a:chOff x="0" y="0"/>
            <a:chExt cx="6502400" cy="6477000"/>
          </a:xfrm>
        </p:grpSpPr>
        <p:sp>
          <p:nvSpPr>
            <p:cNvPr id="49" name="Freeform 19">
              <a:extLst>
                <a:ext uri="{FF2B5EF4-FFF2-40B4-BE49-F238E27FC236}">
                  <a16:creationId xmlns:a16="http://schemas.microsoft.com/office/drawing/2014/main" id="{0B9D92C0-9A39-A9E3-F242-B65ED9912D34}"/>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latin typeface="Georgia" panose="02040502050405020303" pitchFamily="18" charset="0"/>
              </a:endParaRPr>
            </a:p>
          </p:txBody>
        </p:sp>
        <p:sp>
          <p:nvSpPr>
            <p:cNvPr id="50" name="Freeform 20">
              <a:extLst>
                <a:ext uri="{FF2B5EF4-FFF2-40B4-BE49-F238E27FC236}">
                  <a16:creationId xmlns:a16="http://schemas.microsoft.com/office/drawing/2014/main" id="{18B024AB-8850-EAAE-582D-ABDE0D905400}"/>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51" name="TextBox 50">
            <a:extLst>
              <a:ext uri="{FF2B5EF4-FFF2-40B4-BE49-F238E27FC236}">
                <a16:creationId xmlns:a16="http://schemas.microsoft.com/office/drawing/2014/main" id="{B23EC701-2C3A-EB09-7B16-A642F0DE8092}"/>
              </a:ext>
            </a:extLst>
          </p:cNvPr>
          <p:cNvSpPr txBox="1"/>
          <p:nvPr/>
        </p:nvSpPr>
        <p:spPr>
          <a:xfrm>
            <a:off x="14160624" y="4748769"/>
            <a:ext cx="2935419" cy="1200329"/>
          </a:xfrm>
          <a:prstGeom prst="rect">
            <a:avLst/>
          </a:prstGeom>
          <a:noFill/>
        </p:spPr>
        <p:txBody>
          <a:bodyPr wrap="none" rtlCol="0">
            <a:spAutoFit/>
          </a:bodyPr>
          <a:lstStyle/>
          <a:p>
            <a:r>
              <a:rPr lang="en-US" sz="2400" b="1" dirty="0">
                <a:solidFill>
                  <a:srgbClr val="333333"/>
                </a:solidFill>
                <a:latin typeface="Georgia" panose="02040502050405020303" pitchFamily="18" charset="0"/>
              </a:rPr>
              <a:t>Marcus </a:t>
            </a:r>
            <a:r>
              <a:rPr lang="en-US" sz="2400" b="1" dirty="0" err="1">
                <a:solidFill>
                  <a:srgbClr val="333333"/>
                </a:solidFill>
                <a:latin typeface="Georgia" panose="02040502050405020303" pitchFamily="18" charset="0"/>
              </a:rPr>
              <a:t>Rompton</a:t>
            </a:r>
            <a:endParaRPr lang="en-US" sz="2400" b="1" i="0" dirty="0">
              <a:solidFill>
                <a:srgbClr val="333333"/>
              </a:solidFill>
              <a:effectLst/>
              <a:latin typeface="Georgia" panose="02040502050405020303" pitchFamily="18" charset="0"/>
            </a:endParaRPr>
          </a:p>
          <a:p>
            <a:r>
              <a:rPr lang="en-US" sz="2400" dirty="0">
                <a:solidFill>
                  <a:srgbClr val="333333"/>
                </a:solidFill>
                <a:latin typeface="Georgia" panose="02040502050405020303" pitchFamily="18" charset="0"/>
              </a:rPr>
              <a:t> </a:t>
            </a:r>
            <a:r>
              <a:rPr lang="en-US" sz="2400" b="0" i="0" dirty="0">
                <a:solidFill>
                  <a:srgbClr val="333333"/>
                </a:solidFill>
                <a:effectLst/>
                <a:latin typeface="Georgia" panose="02040502050405020303" pitchFamily="18" charset="0"/>
              </a:rPr>
              <a:t>Senior Architect</a:t>
            </a:r>
          </a:p>
          <a:p>
            <a:endParaRPr lang="en-US" sz="2400" dirty="0"/>
          </a:p>
        </p:txBody>
      </p:sp>
      <p:sp>
        <p:nvSpPr>
          <p:cNvPr id="52" name="TextBox 51">
            <a:extLst>
              <a:ext uri="{FF2B5EF4-FFF2-40B4-BE49-F238E27FC236}">
                <a16:creationId xmlns:a16="http://schemas.microsoft.com/office/drawing/2014/main" id="{427744CB-9149-E199-5140-34D64DB60E5A}"/>
              </a:ext>
            </a:extLst>
          </p:cNvPr>
          <p:cNvSpPr txBox="1"/>
          <p:nvPr/>
        </p:nvSpPr>
        <p:spPr>
          <a:xfrm>
            <a:off x="14214855" y="7749729"/>
            <a:ext cx="2893741" cy="1200329"/>
          </a:xfrm>
          <a:prstGeom prst="rect">
            <a:avLst/>
          </a:prstGeom>
          <a:noFill/>
        </p:spPr>
        <p:txBody>
          <a:bodyPr wrap="none" rtlCol="0">
            <a:spAutoFit/>
          </a:bodyPr>
          <a:lstStyle/>
          <a:p>
            <a:r>
              <a:rPr lang="en-US" sz="2400" b="1" i="0" dirty="0">
                <a:solidFill>
                  <a:srgbClr val="333333"/>
                </a:solidFill>
                <a:effectLst/>
                <a:latin typeface="Georgia" panose="02040502050405020303" pitchFamily="18" charset="0"/>
              </a:rPr>
              <a:t>Andrew Fleming </a:t>
            </a:r>
          </a:p>
          <a:p>
            <a:r>
              <a:rPr lang="en-US" sz="2400" dirty="0">
                <a:solidFill>
                  <a:srgbClr val="333333"/>
                </a:solidFill>
                <a:latin typeface="Georgia" panose="02040502050405020303" pitchFamily="18" charset="0"/>
              </a:rPr>
              <a:t>Data Analyst</a:t>
            </a:r>
            <a:endParaRPr lang="en-US" sz="2400" b="0" i="0" dirty="0">
              <a:solidFill>
                <a:srgbClr val="333333"/>
              </a:solidFill>
              <a:effectLst/>
              <a:latin typeface="Georgia" panose="02040502050405020303" pitchFamily="18" charset="0"/>
            </a:endParaRPr>
          </a:p>
          <a:p>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eorgia" panose="02040502050405020303"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eorgia" panose="02040502050405020303" pitchFamily="18"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eorgia" panose="02040502050405020303" pitchFamily="18"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eorgia" panose="02040502050405020303" pitchFamily="18"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eorgia" panose="02040502050405020303" pitchFamily="18"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eorgia" panose="02040502050405020303" pitchFamily="18" charset="0"/>
              </a:rPr>
              <a:t>3</a:t>
            </a:r>
          </a:p>
        </p:txBody>
      </p:sp>
      <p:sp>
        <p:nvSpPr>
          <p:cNvPr id="44" name="TextBox 43">
            <a:extLst>
              <a:ext uri="{FF2B5EF4-FFF2-40B4-BE49-F238E27FC236}">
                <a16:creationId xmlns:a16="http://schemas.microsoft.com/office/drawing/2014/main" id="{44E5D8FE-AA8A-5D99-142B-92A714145DBB}"/>
              </a:ext>
            </a:extLst>
          </p:cNvPr>
          <p:cNvSpPr txBox="1"/>
          <p:nvPr/>
        </p:nvSpPr>
        <p:spPr>
          <a:xfrm>
            <a:off x="4242808" y="1508927"/>
            <a:ext cx="2105063" cy="461665"/>
          </a:xfrm>
          <a:prstGeom prst="rect">
            <a:avLst/>
          </a:prstGeom>
          <a:noFill/>
        </p:spPr>
        <p:txBody>
          <a:bodyPr wrap="none" rtlCol="0">
            <a:spAutoFit/>
          </a:bodyPr>
          <a:lstStyle/>
          <a:p>
            <a:r>
              <a:rPr lang="en-US" sz="2400" dirty="0">
                <a:latin typeface="Georgia" panose="02040502050405020303" pitchFamily="18" charset="0"/>
              </a:rPr>
              <a:t>Data Cleaning</a:t>
            </a:r>
          </a:p>
        </p:txBody>
      </p:sp>
      <p:sp>
        <p:nvSpPr>
          <p:cNvPr id="45" name="TextBox 44">
            <a:extLst>
              <a:ext uri="{FF2B5EF4-FFF2-40B4-BE49-F238E27FC236}">
                <a16:creationId xmlns:a16="http://schemas.microsoft.com/office/drawing/2014/main" id="{FABCA8F8-E827-8187-7C14-20F3A5EFF408}"/>
              </a:ext>
            </a:extLst>
          </p:cNvPr>
          <p:cNvSpPr txBox="1"/>
          <p:nvPr/>
        </p:nvSpPr>
        <p:spPr>
          <a:xfrm>
            <a:off x="6012553" y="3112821"/>
            <a:ext cx="2342308" cy="461665"/>
          </a:xfrm>
          <a:prstGeom prst="rect">
            <a:avLst/>
          </a:prstGeom>
          <a:noFill/>
        </p:spPr>
        <p:txBody>
          <a:bodyPr wrap="none" rtlCol="0">
            <a:spAutoFit/>
          </a:bodyPr>
          <a:lstStyle/>
          <a:p>
            <a:r>
              <a:rPr lang="en-US" sz="2400" dirty="0">
                <a:latin typeface="Georgia" panose="02040502050405020303" pitchFamily="18" charset="0"/>
              </a:rPr>
              <a:t>Data Wrangling</a:t>
            </a:r>
          </a:p>
        </p:txBody>
      </p:sp>
      <p:sp>
        <p:nvSpPr>
          <p:cNvPr id="46" name="TextBox 45">
            <a:extLst>
              <a:ext uri="{FF2B5EF4-FFF2-40B4-BE49-F238E27FC236}">
                <a16:creationId xmlns:a16="http://schemas.microsoft.com/office/drawing/2014/main" id="{F3F4A40B-0C88-AD0A-E629-92AF7BE8FDDB}"/>
              </a:ext>
            </a:extLst>
          </p:cNvPr>
          <p:cNvSpPr txBox="1"/>
          <p:nvPr/>
        </p:nvSpPr>
        <p:spPr>
          <a:xfrm>
            <a:off x="7716222" y="4814346"/>
            <a:ext cx="4349268" cy="461665"/>
          </a:xfrm>
          <a:prstGeom prst="rect">
            <a:avLst/>
          </a:prstGeom>
          <a:noFill/>
        </p:spPr>
        <p:txBody>
          <a:bodyPr wrap="none" rtlCol="0">
            <a:spAutoFit/>
          </a:bodyPr>
          <a:lstStyle/>
          <a:p>
            <a:r>
              <a:rPr lang="en-US" sz="2400" dirty="0">
                <a:latin typeface="Georgia" panose="02040502050405020303" pitchFamily="18" charset="0"/>
              </a:rPr>
              <a:t>Merging of Data and Grouping</a:t>
            </a:r>
          </a:p>
        </p:txBody>
      </p:sp>
      <p:sp>
        <p:nvSpPr>
          <p:cNvPr id="47" name="TextBox 46">
            <a:extLst>
              <a:ext uri="{FF2B5EF4-FFF2-40B4-BE49-F238E27FC236}">
                <a16:creationId xmlns:a16="http://schemas.microsoft.com/office/drawing/2014/main" id="{EF94AB3B-B81D-BD8A-28FF-651DB803ED55}"/>
              </a:ext>
            </a:extLst>
          </p:cNvPr>
          <p:cNvSpPr txBox="1"/>
          <p:nvPr/>
        </p:nvSpPr>
        <p:spPr>
          <a:xfrm>
            <a:off x="9843430" y="6421577"/>
            <a:ext cx="2678938" cy="461665"/>
          </a:xfrm>
          <a:prstGeom prst="rect">
            <a:avLst/>
          </a:prstGeom>
          <a:noFill/>
        </p:spPr>
        <p:txBody>
          <a:bodyPr wrap="none" rtlCol="0">
            <a:spAutoFit/>
          </a:bodyPr>
          <a:lstStyle/>
          <a:p>
            <a:r>
              <a:rPr lang="en-US" sz="2400" dirty="0">
                <a:latin typeface="Georgia" panose="02040502050405020303" pitchFamily="18" charset="0"/>
              </a:rPr>
              <a:t>Data Visualization</a:t>
            </a:r>
          </a:p>
        </p:txBody>
      </p:sp>
      <p:sp>
        <p:nvSpPr>
          <p:cNvPr id="48" name="TextBox 47">
            <a:extLst>
              <a:ext uri="{FF2B5EF4-FFF2-40B4-BE49-F238E27FC236}">
                <a16:creationId xmlns:a16="http://schemas.microsoft.com/office/drawing/2014/main" id="{4BA29499-ABF2-EC96-50F7-865EC61D177C}"/>
              </a:ext>
            </a:extLst>
          </p:cNvPr>
          <p:cNvSpPr txBox="1"/>
          <p:nvPr/>
        </p:nvSpPr>
        <p:spPr>
          <a:xfrm>
            <a:off x="11592497" y="8068110"/>
            <a:ext cx="4225837" cy="461665"/>
          </a:xfrm>
          <a:prstGeom prst="rect">
            <a:avLst/>
          </a:prstGeom>
          <a:noFill/>
        </p:spPr>
        <p:txBody>
          <a:bodyPr wrap="none" rtlCol="0">
            <a:spAutoFit/>
          </a:bodyPr>
          <a:lstStyle/>
          <a:p>
            <a:r>
              <a:rPr lang="en-US" sz="2400" dirty="0">
                <a:latin typeface="Georgia" panose="02040502050405020303" pitchFamily="18" charset="0"/>
              </a:rPr>
              <a:t>Data Analysis and Conclusion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02F41D5E-EFC1-6AB0-C32E-B3A7EDD64973}"/>
              </a:ext>
            </a:extLst>
          </p:cNvPr>
          <p:cNvPicPr>
            <a:picLocks noChangeAspect="1"/>
          </p:cNvPicPr>
          <p:nvPr/>
        </p:nvPicPr>
        <p:blipFill>
          <a:blip r:embed="rId7"/>
          <a:stretch>
            <a:fillRect/>
          </a:stretch>
        </p:blipFill>
        <p:spPr>
          <a:xfrm>
            <a:off x="2573769" y="3770824"/>
            <a:ext cx="7772400" cy="2894389"/>
          </a:xfrm>
          <a:prstGeom prst="rect">
            <a:avLst/>
          </a:prstGeom>
        </p:spPr>
      </p:pic>
      <p:sp>
        <p:nvSpPr>
          <p:cNvPr id="30" name="TextBox 29">
            <a:extLst>
              <a:ext uri="{FF2B5EF4-FFF2-40B4-BE49-F238E27FC236}">
                <a16:creationId xmlns:a16="http://schemas.microsoft.com/office/drawing/2014/main" id="{C220C129-68AA-266E-579C-4DD133555299}"/>
              </a:ext>
            </a:extLst>
          </p:cNvPr>
          <p:cNvSpPr txBox="1"/>
          <p:nvPr/>
        </p:nvSpPr>
        <p:spPr>
          <a:xfrm>
            <a:off x="10512554" y="4097486"/>
            <a:ext cx="7407797" cy="2241063"/>
          </a:xfrm>
          <a:prstGeom prst="rect">
            <a:avLst/>
          </a:prstGeom>
          <a:noFill/>
        </p:spPr>
        <p:txBody>
          <a:bodyPr wrap="none" rtlCol="0">
            <a:spAutoFit/>
          </a:bodyPr>
          <a:lstStyle/>
          <a:p>
            <a:pPr marL="457200" indent="-457200">
              <a:lnSpc>
                <a:spcPct val="150000"/>
              </a:lnSpc>
              <a:buAutoNum type="arabicPeriod"/>
            </a:pPr>
            <a:r>
              <a:rPr lang="en-US" sz="2400" dirty="0">
                <a:latin typeface="Georgia" panose="02040502050405020303" pitchFamily="18" charset="0"/>
              </a:rPr>
              <a:t>Cleaning Data accordingly like removing quotes.</a:t>
            </a:r>
          </a:p>
          <a:p>
            <a:pPr marL="457200" indent="-457200">
              <a:lnSpc>
                <a:spcPct val="150000"/>
              </a:lnSpc>
              <a:buAutoNum type="arabicPeriod"/>
            </a:pPr>
            <a:r>
              <a:rPr lang="en-US" sz="2400" dirty="0">
                <a:latin typeface="Georgia" panose="02040502050405020303" pitchFamily="18" charset="0"/>
              </a:rPr>
              <a:t>Converting Studying to studying a single format.</a:t>
            </a:r>
          </a:p>
          <a:p>
            <a:pPr marL="457200" indent="-457200">
              <a:lnSpc>
                <a:spcPct val="150000"/>
              </a:lnSpc>
              <a:buAutoNum type="arabicPeriod"/>
            </a:pPr>
            <a:r>
              <a:rPr lang="en-US" sz="2400" dirty="0">
                <a:latin typeface="Georgia" panose="02040502050405020303" pitchFamily="18" charset="0"/>
              </a:rPr>
              <a:t>Removing columns like </a:t>
            </a:r>
            <a:r>
              <a:rPr lang="en-US" sz="2400" dirty="0" err="1">
                <a:latin typeface="Georgia" panose="02040502050405020303" pitchFamily="18" charset="0"/>
              </a:rPr>
              <a:t>UserID</a:t>
            </a:r>
            <a:r>
              <a:rPr lang="en-US" sz="2400" dirty="0">
                <a:latin typeface="Georgia" panose="02040502050405020303" pitchFamily="18" charset="0"/>
              </a:rPr>
              <a:t>, URL from all the </a:t>
            </a:r>
          </a:p>
          <a:p>
            <a:pPr>
              <a:lnSpc>
                <a:spcPct val="150000"/>
              </a:lnSpc>
            </a:pPr>
            <a:r>
              <a:rPr lang="en-US" sz="2400" dirty="0">
                <a:latin typeface="Georgia" panose="02040502050405020303" pitchFamily="18" charset="0"/>
              </a:rPr>
              <a:t>relevant datasets</a:t>
            </a:r>
          </a:p>
        </p:txBody>
      </p:sp>
      <p:sp>
        <p:nvSpPr>
          <p:cNvPr id="31" name="TextBox 30">
            <a:extLst>
              <a:ext uri="{FF2B5EF4-FFF2-40B4-BE49-F238E27FC236}">
                <a16:creationId xmlns:a16="http://schemas.microsoft.com/office/drawing/2014/main" id="{43F0E498-7E69-980F-BBA3-C0F227F524A3}"/>
              </a:ext>
            </a:extLst>
          </p:cNvPr>
          <p:cNvSpPr txBox="1"/>
          <p:nvPr/>
        </p:nvSpPr>
        <p:spPr>
          <a:xfrm>
            <a:off x="8238032" y="1732038"/>
            <a:ext cx="3063659" cy="646331"/>
          </a:xfrm>
          <a:prstGeom prst="rect">
            <a:avLst/>
          </a:prstGeom>
          <a:noFill/>
        </p:spPr>
        <p:txBody>
          <a:bodyPr wrap="none" rtlCol="0">
            <a:spAutoFit/>
          </a:bodyPr>
          <a:lstStyle/>
          <a:p>
            <a:r>
              <a:rPr lang="en-US" sz="3600" dirty="0">
                <a:latin typeface="Georgia" panose="02040502050405020303" pitchFamily="18" charset="0"/>
              </a:rPr>
              <a:t>Data Cleaning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C220C129-68AA-266E-579C-4DD133555299}"/>
              </a:ext>
            </a:extLst>
          </p:cNvPr>
          <p:cNvSpPr txBox="1"/>
          <p:nvPr/>
        </p:nvSpPr>
        <p:spPr>
          <a:xfrm>
            <a:off x="10879792" y="4063052"/>
            <a:ext cx="7213834" cy="1687065"/>
          </a:xfrm>
          <a:prstGeom prst="rect">
            <a:avLst/>
          </a:prstGeom>
          <a:noFill/>
        </p:spPr>
        <p:txBody>
          <a:bodyPr wrap="none" rtlCol="0">
            <a:spAutoFit/>
          </a:bodyPr>
          <a:lstStyle/>
          <a:p>
            <a:pPr marL="457200" indent="-457200">
              <a:lnSpc>
                <a:spcPct val="150000"/>
              </a:lnSpc>
              <a:buAutoNum type="arabicPeriod"/>
            </a:pPr>
            <a:r>
              <a:rPr lang="en-US" sz="2400" dirty="0">
                <a:latin typeface="Georgia" panose="02040502050405020303" pitchFamily="18" charset="0"/>
              </a:rPr>
              <a:t>Converting Datetime to the correct format.</a:t>
            </a:r>
          </a:p>
          <a:p>
            <a:pPr marL="457200" indent="-457200">
              <a:lnSpc>
                <a:spcPct val="150000"/>
              </a:lnSpc>
              <a:buAutoNum type="arabicPeriod"/>
            </a:pPr>
            <a:r>
              <a:rPr lang="en-US" sz="2400" dirty="0">
                <a:latin typeface="Georgia" panose="02040502050405020303" pitchFamily="18" charset="0"/>
              </a:rPr>
              <a:t>Renaming Columns so as to while merging there</a:t>
            </a:r>
          </a:p>
          <a:p>
            <a:pPr>
              <a:lnSpc>
                <a:spcPct val="150000"/>
              </a:lnSpc>
            </a:pPr>
            <a:r>
              <a:rPr lang="en-US" sz="2400" dirty="0">
                <a:latin typeface="Georgia" panose="02040502050405020303" pitchFamily="18" charset="0"/>
              </a:rPr>
              <a:t>are not conflicts.</a:t>
            </a:r>
          </a:p>
        </p:txBody>
      </p:sp>
      <p:sp>
        <p:nvSpPr>
          <p:cNvPr id="31" name="TextBox 30">
            <a:extLst>
              <a:ext uri="{FF2B5EF4-FFF2-40B4-BE49-F238E27FC236}">
                <a16:creationId xmlns:a16="http://schemas.microsoft.com/office/drawing/2014/main" id="{43F0E498-7E69-980F-BBA3-C0F227F524A3}"/>
              </a:ext>
            </a:extLst>
          </p:cNvPr>
          <p:cNvSpPr txBox="1"/>
          <p:nvPr/>
        </p:nvSpPr>
        <p:spPr>
          <a:xfrm>
            <a:off x="8238032" y="1732038"/>
            <a:ext cx="3419526" cy="646331"/>
          </a:xfrm>
          <a:prstGeom prst="rect">
            <a:avLst/>
          </a:prstGeom>
          <a:noFill/>
        </p:spPr>
        <p:txBody>
          <a:bodyPr wrap="none" rtlCol="0">
            <a:spAutoFit/>
          </a:bodyPr>
          <a:lstStyle/>
          <a:p>
            <a:r>
              <a:rPr lang="en-US" sz="3600" dirty="0">
                <a:latin typeface="Georgia" panose="02040502050405020303" pitchFamily="18" charset="0"/>
              </a:rPr>
              <a:t>Data Wrangling</a:t>
            </a:r>
          </a:p>
        </p:txBody>
      </p:sp>
      <p:pic>
        <p:nvPicPr>
          <p:cNvPr id="27" name="Picture 26">
            <a:extLst>
              <a:ext uri="{FF2B5EF4-FFF2-40B4-BE49-F238E27FC236}">
                <a16:creationId xmlns:a16="http://schemas.microsoft.com/office/drawing/2014/main" id="{520FB1D3-955A-E9F1-1E6C-5A6C0205196B}"/>
              </a:ext>
            </a:extLst>
          </p:cNvPr>
          <p:cNvPicPr>
            <a:picLocks noChangeAspect="1"/>
          </p:cNvPicPr>
          <p:nvPr/>
        </p:nvPicPr>
        <p:blipFill>
          <a:blip r:embed="rId7"/>
          <a:stretch>
            <a:fillRect/>
          </a:stretch>
        </p:blipFill>
        <p:spPr>
          <a:xfrm>
            <a:off x="2724116" y="3541847"/>
            <a:ext cx="7772400" cy="2829529"/>
          </a:xfrm>
          <a:prstGeom prst="rect">
            <a:avLst/>
          </a:prstGeom>
        </p:spPr>
      </p:pic>
    </p:spTree>
    <p:extLst>
      <p:ext uri="{BB962C8B-B14F-4D97-AF65-F5344CB8AC3E}">
        <p14:creationId xmlns:p14="http://schemas.microsoft.com/office/powerpoint/2010/main" val="44550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AA0BCE5D-E657-7FB3-5C15-4AA0D338E257}"/>
              </a:ext>
            </a:extLst>
          </p:cNvPr>
          <p:cNvPicPr>
            <a:picLocks noChangeAspect="1"/>
          </p:cNvPicPr>
          <p:nvPr/>
        </p:nvPicPr>
        <p:blipFill>
          <a:blip r:embed="rId7"/>
          <a:stretch>
            <a:fillRect/>
          </a:stretch>
        </p:blipFill>
        <p:spPr>
          <a:xfrm>
            <a:off x="2781755" y="2318047"/>
            <a:ext cx="7772400" cy="5471254"/>
          </a:xfrm>
          <a:prstGeom prst="rect">
            <a:avLst/>
          </a:prstGeom>
        </p:spPr>
      </p:pic>
      <p:sp>
        <p:nvSpPr>
          <p:cNvPr id="31" name="TextBox 30">
            <a:extLst>
              <a:ext uri="{FF2B5EF4-FFF2-40B4-BE49-F238E27FC236}">
                <a16:creationId xmlns:a16="http://schemas.microsoft.com/office/drawing/2014/main" id="{4B3EE4AD-0865-DF1B-3A38-88E6229AC13F}"/>
              </a:ext>
            </a:extLst>
          </p:cNvPr>
          <p:cNvSpPr txBox="1"/>
          <p:nvPr/>
        </p:nvSpPr>
        <p:spPr>
          <a:xfrm>
            <a:off x="7780426" y="1480800"/>
            <a:ext cx="6429965" cy="646331"/>
          </a:xfrm>
          <a:prstGeom prst="rect">
            <a:avLst/>
          </a:prstGeom>
          <a:noFill/>
        </p:spPr>
        <p:txBody>
          <a:bodyPr wrap="none" rtlCol="0">
            <a:spAutoFit/>
          </a:bodyPr>
          <a:lstStyle/>
          <a:p>
            <a:r>
              <a:rPr lang="en-US" sz="3600" dirty="0">
                <a:latin typeface="Georgia" panose="02040502050405020303" pitchFamily="18" charset="0"/>
              </a:rPr>
              <a:t>Merging of Data and Grouping</a:t>
            </a:r>
          </a:p>
        </p:txBody>
      </p:sp>
      <p:sp>
        <p:nvSpPr>
          <p:cNvPr id="32" name="TextBox 31">
            <a:extLst>
              <a:ext uri="{FF2B5EF4-FFF2-40B4-BE49-F238E27FC236}">
                <a16:creationId xmlns:a16="http://schemas.microsoft.com/office/drawing/2014/main" id="{129793AC-CA01-4455-004D-F974D3755F68}"/>
              </a:ext>
            </a:extLst>
          </p:cNvPr>
          <p:cNvSpPr txBox="1"/>
          <p:nvPr/>
        </p:nvSpPr>
        <p:spPr>
          <a:xfrm>
            <a:off x="11115582" y="5985067"/>
            <a:ext cx="7104830" cy="3903056"/>
          </a:xfrm>
          <a:prstGeom prst="rect">
            <a:avLst/>
          </a:prstGeom>
          <a:noFill/>
        </p:spPr>
        <p:txBody>
          <a:bodyPr wrap="none" rtlCol="0">
            <a:spAutoFit/>
          </a:bodyPr>
          <a:lstStyle/>
          <a:p>
            <a:pPr marL="457200" indent="-457200">
              <a:lnSpc>
                <a:spcPct val="150000"/>
              </a:lnSpc>
              <a:buAutoNum type="arabicPeriod"/>
            </a:pPr>
            <a:r>
              <a:rPr lang="en-US" sz="2400" dirty="0">
                <a:latin typeface="Georgia" panose="02040502050405020303" pitchFamily="18" charset="0"/>
              </a:rPr>
              <a:t>Merging Content and Reaction tables based on </a:t>
            </a:r>
          </a:p>
          <a:p>
            <a:pPr>
              <a:lnSpc>
                <a:spcPct val="150000"/>
              </a:lnSpc>
            </a:pPr>
            <a:r>
              <a:rPr lang="en-US" sz="2400" dirty="0">
                <a:latin typeface="Georgia" panose="02040502050405020303" pitchFamily="18" charset="0"/>
              </a:rPr>
              <a:t>Content I.D.</a:t>
            </a:r>
          </a:p>
          <a:p>
            <a:pPr marL="457200" indent="-457200">
              <a:lnSpc>
                <a:spcPct val="150000"/>
              </a:lnSpc>
              <a:buAutoNum type="arabicPeriod" startAt="2"/>
            </a:pPr>
            <a:r>
              <a:rPr lang="en-US" sz="2400" dirty="0">
                <a:latin typeface="Georgia" panose="02040502050405020303" pitchFamily="18" charset="0"/>
              </a:rPr>
              <a:t>Merging the above table Content Reaction with </a:t>
            </a:r>
          </a:p>
          <a:p>
            <a:pPr>
              <a:lnSpc>
                <a:spcPct val="150000"/>
              </a:lnSpc>
            </a:pPr>
            <a:r>
              <a:rPr lang="en-US" sz="2400" dirty="0">
                <a:latin typeface="Georgia" panose="02040502050405020303" pitchFamily="18" charset="0"/>
              </a:rPr>
              <a:t>Reaction Type tables.</a:t>
            </a:r>
          </a:p>
          <a:p>
            <a:pPr marL="457200" indent="-457200">
              <a:lnSpc>
                <a:spcPct val="150000"/>
              </a:lnSpc>
              <a:buAutoNum type="arabicPeriod" startAt="3"/>
            </a:pPr>
            <a:r>
              <a:rPr lang="en-US" sz="2400" dirty="0">
                <a:latin typeface="Georgia" panose="02040502050405020303" pitchFamily="18" charset="0"/>
              </a:rPr>
              <a:t>Grouping Categories and </a:t>
            </a:r>
            <a:r>
              <a:rPr lang="en-US" sz="2400" dirty="0" err="1">
                <a:latin typeface="Georgia" panose="02040502050405020303" pitchFamily="18" charset="0"/>
              </a:rPr>
              <a:t>Content_Type</a:t>
            </a:r>
            <a:r>
              <a:rPr lang="en-US" sz="2400" dirty="0">
                <a:latin typeface="Georgia" panose="02040502050405020303" pitchFamily="18" charset="0"/>
              </a:rPr>
              <a:t> and </a:t>
            </a:r>
          </a:p>
          <a:p>
            <a:pPr>
              <a:lnSpc>
                <a:spcPct val="150000"/>
              </a:lnSpc>
            </a:pPr>
            <a:r>
              <a:rPr lang="en-US" sz="2400" dirty="0">
                <a:latin typeface="Georgia" panose="02040502050405020303" pitchFamily="18" charset="0"/>
              </a:rPr>
              <a:t>Getting sum of sentiments and reactions.</a:t>
            </a:r>
          </a:p>
          <a:p>
            <a:pPr>
              <a:lnSpc>
                <a:spcPct val="150000"/>
              </a:lnSpc>
            </a:pPr>
            <a:endParaRPr lang="en-US" sz="2400" dirty="0">
              <a:latin typeface="Georgia" panose="02040502050405020303" pitchFamily="18" charset="0"/>
            </a:endParaRPr>
          </a:p>
        </p:txBody>
      </p:sp>
      <p:pic>
        <p:nvPicPr>
          <p:cNvPr id="28" name="Picture 27">
            <a:extLst>
              <a:ext uri="{FF2B5EF4-FFF2-40B4-BE49-F238E27FC236}">
                <a16:creationId xmlns:a16="http://schemas.microsoft.com/office/drawing/2014/main" id="{8A0C7997-9B17-396C-61C8-B66099A99DE7}"/>
              </a:ext>
            </a:extLst>
          </p:cNvPr>
          <p:cNvPicPr>
            <a:picLocks noChangeAspect="1"/>
          </p:cNvPicPr>
          <p:nvPr/>
        </p:nvPicPr>
        <p:blipFill>
          <a:blip r:embed="rId8"/>
          <a:stretch>
            <a:fillRect/>
          </a:stretch>
        </p:blipFill>
        <p:spPr>
          <a:xfrm>
            <a:off x="11244323" y="2347184"/>
            <a:ext cx="5580751" cy="3461874"/>
          </a:xfrm>
          <a:prstGeom prst="rect">
            <a:avLst/>
          </a:prstGeom>
        </p:spPr>
      </p:pic>
    </p:spTree>
    <p:extLst>
      <p:ext uri="{BB962C8B-B14F-4D97-AF65-F5344CB8AC3E}">
        <p14:creationId xmlns:p14="http://schemas.microsoft.com/office/powerpoint/2010/main" val="2490200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1423</TotalTime>
  <Words>954</Words>
  <Application>Microsoft Macintosh PowerPoint</Application>
  <PresentationFormat>Custom</PresentationFormat>
  <Paragraphs>139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Open Sans</vt:lpstr>
      <vt:lpstr>Georgia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Badreesh Shetty</cp:lastModifiedBy>
  <cp:revision>19</cp:revision>
  <dcterms:created xsi:type="dcterms:W3CDTF">2006-08-16T00:00:00Z</dcterms:created>
  <dcterms:modified xsi:type="dcterms:W3CDTF">2023-02-18T21:09:06Z</dcterms:modified>
  <dc:identifier>DAEhDyfaYKE</dc:identifier>
</cp:coreProperties>
</file>